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321" r:id="rId3"/>
    <p:sldId id="259" r:id="rId4"/>
    <p:sldId id="263" r:id="rId5"/>
    <p:sldId id="323" r:id="rId6"/>
    <p:sldId id="322" r:id="rId7"/>
    <p:sldId id="267" r:id="rId8"/>
    <p:sldId id="270" r:id="rId9"/>
    <p:sldId id="271" r:id="rId10"/>
    <p:sldId id="268" r:id="rId11"/>
    <p:sldId id="269" r:id="rId12"/>
    <p:sldId id="272" r:id="rId13"/>
    <p:sldId id="276" r:id="rId14"/>
    <p:sldId id="273" r:id="rId15"/>
    <p:sldId id="277" r:id="rId16"/>
    <p:sldId id="274" r:id="rId17"/>
    <p:sldId id="278" r:id="rId18"/>
    <p:sldId id="279" r:id="rId19"/>
    <p:sldId id="281" r:id="rId20"/>
    <p:sldId id="283" r:id="rId21"/>
    <p:sldId id="284" r:id="rId22"/>
    <p:sldId id="285" r:id="rId23"/>
    <p:sldId id="286" r:id="rId24"/>
    <p:sldId id="282" r:id="rId25"/>
    <p:sldId id="287" r:id="rId26"/>
    <p:sldId id="288" r:id="rId27"/>
    <p:sldId id="266" r:id="rId28"/>
    <p:sldId id="262" r:id="rId29"/>
    <p:sldId id="260"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8" r:id="rId48"/>
    <p:sldId id="307" r:id="rId49"/>
    <p:sldId id="309" r:id="rId50"/>
    <p:sldId id="310" r:id="rId51"/>
    <p:sldId id="311" r:id="rId52"/>
    <p:sldId id="312" r:id="rId53"/>
    <p:sldId id="313" r:id="rId54"/>
    <p:sldId id="314" r:id="rId55"/>
    <p:sldId id="315" r:id="rId56"/>
    <p:sldId id="327" r:id="rId57"/>
    <p:sldId id="326" r:id="rId58"/>
    <p:sldId id="316" r:id="rId59"/>
    <p:sldId id="317" r:id="rId60"/>
    <p:sldId id="325" r:id="rId61"/>
    <p:sldId id="318" r:id="rId62"/>
    <p:sldId id="320" r:id="rId63"/>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EE0E8BB-18CD-4839-B106-21D1C9FA8988}" type="datetimeFigureOut">
              <a:rPr lang="lv-LV" smtClean="0"/>
              <a:t>15.12.2014.</a:t>
            </a:fld>
            <a:endParaRPr lang="lv-LV"/>
          </a:p>
        </p:txBody>
      </p:sp>
      <p:sp>
        <p:nvSpPr>
          <p:cNvPr id="17" name="Footer Placeholder 16"/>
          <p:cNvSpPr>
            <a:spLocks noGrp="1"/>
          </p:cNvSpPr>
          <p:nvPr>
            <p:ph type="ftr" sz="quarter" idx="11"/>
          </p:nvPr>
        </p:nvSpPr>
        <p:spPr>
          <a:xfrm>
            <a:off x="5410200" y="4205288"/>
            <a:ext cx="1295400" cy="457200"/>
          </a:xfrm>
        </p:spPr>
        <p:txBody>
          <a:bodyPr/>
          <a:lstStyle/>
          <a:p>
            <a:endParaRPr lang="lv-LV"/>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ACF1392-653A-44B6-BB47-5A555CA900ED}"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0E8BB-18CD-4839-B106-21D1C9FA8988}" type="datetimeFigureOut">
              <a:rPr lang="lv-LV" smtClean="0"/>
              <a:t>15.12.2014.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0E8BB-18CD-4839-B106-21D1C9FA8988}" type="datetimeFigureOut">
              <a:rPr lang="lv-LV" smtClean="0"/>
              <a:t>15.12.2014.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E0E8BB-18CD-4839-B106-21D1C9FA8988}" type="datetimeFigureOut">
              <a:rPr lang="lv-LV" smtClean="0"/>
              <a:t>15.12.2014.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E0E8BB-18CD-4839-B106-21D1C9FA8988}" type="datetimeFigureOut">
              <a:rPr lang="lv-LV" smtClean="0"/>
              <a:t>15.12.2014.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E0E8BB-18CD-4839-B106-21D1C9FA8988}" type="datetimeFigureOut">
              <a:rPr lang="lv-LV" smtClean="0"/>
              <a:t>15.12.2014.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EE0E8BB-18CD-4839-B106-21D1C9FA8988}" type="datetimeFigureOut">
              <a:rPr lang="lv-LV" smtClean="0"/>
              <a:t>15.12.2014.</a:t>
            </a:fld>
            <a:endParaRPr lang="lv-LV"/>
          </a:p>
        </p:txBody>
      </p:sp>
      <p:sp>
        <p:nvSpPr>
          <p:cNvPr id="27" name="Slide Number Placeholder 26"/>
          <p:cNvSpPr>
            <a:spLocks noGrp="1"/>
          </p:cNvSpPr>
          <p:nvPr>
            <p:ph type="sldNum" sz="quarter" idx="11"/>
          </p:nvPr>
        </p:nvSpPr>
        <p:spPr/>
        <p:txBody>
          <a:bodyPr rtlCol="0"/>
          <a:lstStyle/>
          <a:p>
            <a:fld id="{9ACF1392-653A-44B6-BB47-5A555CA900ED}" type="slidenum">
              <a:rPr lang="lv-LV" smtClean="0"/>
              <a:t>‹#›</a:t>
            </a:fld>
            <a:endParaRPr lang="lv-LV"/>
          </a:p>
        </p:txBody>
      </p:sp>
      <p:sp>
        <p:nvSpPr>
          <p:cNvPr id="28" name="Footer Placeholder 27"/>
          <p:cNvSpPr>
            <a:spLocks noGrp="1"/>
          </p:cNvSpPr>
          <p:nvPr>
            <p:ph type="ftr" sz="quarter" idx="12"/>
          </p:nvPr>
        </p:nvSpPr>
        <p:spPr/>
        <p:txBody>
          <a:bodyPr rtlCol="0"/>
          <a:lstStyle/>
          <a:p>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EE0E8BB-18CD-4839-B106-21D1C9FA8988}" type="datetimeFigureOut">
              <a:rPr lang="lv-LV" smtClean="0"/>
              <a:t>15.12.2014.</a:t>
            </a:fld>
            <a:endParaRPr lang="lv-LV"/>
          </a:p>
        </p:txBody>
      </p:sp>
      <p:sp>
        <p:nvSpPr>
          <p:cNvPr id="4" name="Footer Placeholder 3"/>
          <p:cNvSpPr>
            <a:spLocks noGrp="1"/>
          </p:cNvSpPr>
          <p:nvPr>
            <p:ph type="ftr" sz="quarter" idx="11"/>
          </p:nvPr>
        </p:nvSpPr>
        <p:spPr>
          <a:xfrm>
            <a:off x="5257800" y="612648"/>
            <a:ext cx="1325880" cy="457200"/>
          </a:xfrm>
        </p:spPr>
        <p:txBody>
          <a:bodyPr/>
          <a:lstStyle/>
          <a:p>
            <a:endParaRPr lang="lv-LV"/>
          </a:p>
        </p:txBody>
      </p:sp>
      <p:sp>
        <p:nvSpPr>
          <p:cNvPr id="5" name="Slide Number Placeholder 4"/>
          <p:cNvSpPr>
            <a:spLocks noGrp="1"/>
          </p:cNvSpPr>
          <p:nvPr>
            <p:ph type="sldNum" sz="quarter" idx="12"/>
          </p:nvPr>
        </p:nvSpPr>
        <p:spPr>
          <a:xfrm>
            <a:off x="8174736" y="2272"/>
            <a:ext cx="762000" cy="365760"/>
          </a:xfrm>
        </p:spPr>
        <p:txBody>
          <a:bodyPr/>
          <a:lstStyle/>
          <a:p>
            <a:fld id="{9ACF1392-653A-44B6-BB47-5A555CA900ED}"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0E8BB-18CD-4839-B106-21D1C9FA8988}" type="datetimeFigureOut">
              <a:rPr lang="lv-LV" smtClean="0"/>
              <a:t>15.12.2014.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E0E8BB-18CD-4839-B106-21D1C9FA8988}" type="datetimeFigureOut">
              <a:rPr lang="lv-LV" smtClean="0"/>
              <a:t>15.12.2014.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E0E8BB-18CD-4839-B106-21D1C9FA8988}" type="datetimeFigureOut">
              <a:rPr lang="lv-LV" smtClean="0"/>
              <a:t>15.12.2014.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ACF1392-653A-44B6-BB47-5A555CA900ED}"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E0E8BB-18CD-4839-B106-21D1C9FA8988}" type="datetimeFigureOut">
              <a:rPr lang="lv-LV" smtClean="0"/>
              <a:t>15.12.2014.</a:t>
            </a:fld>
            <a:endParaRPr lang="lv-LV"/>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lv-LV"/>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ACF1392-653A-44B6-BB47-5A555CA900ED}"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ubmed?term=Tanhoffer%20AI%5bAuthor%5d&amp;cauthor=true&amp;cauthor_uid=22330189" TargetMode="External"/><Relationship Id="rId2" Type="http://schemas.openxmlformats.org/officeDocument/2006/relationships/hyperlink" Target="http://www.ncbi.nlm.nih.gov/pubmed?term=Tanhoffer%20RA%5bAuthor%5d&amp;cauthor=true&amp;cauthor_uid=22330189" TargetMode="External"/><Relationship Id="rId1" Type="http://schemas.openxmlformats.org/officeDocument/2006/relationships/slideLayout" Target="../slideLayouts/slideLayout2.xml"/><Relationship Id="rId6" Type="http://schemas.openxmlformats.org/officeDocument/2006/relationships/hyperlink" Target="http://www.ncbi.nlm.nih.gov/pubmed?term=Davis%20GM%5bAuthor%5d&amp;cauthor=true&amp;cauthor_uid=22330189" TargetMode="External"/><Relationship Id="rId5" Type="http://schemas.openxmlformats.org/officeDocument/2006/relationships/hyperlink" Target="http://www.ncbi.nlm.nih.gov/pubmed?term=Hills%20AP%5bAuthor%5d&amp;cauthor=true&amp;cauthor_uid=22330189" TargetMode="External"/><Relationship Id="rId4" Type="http://schemas.openxmlformats.org/officeDocument/2006/relationships/hyperlink" Target="http://www.ncbi.nlm.nih.gov/pubmed?term=Raymond%20J%5bAuthor%5d&amp;cauthor=true&amp;cauthor_uid=2233018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3.png"/><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dirty="0">
                <a:latin typeface="+mn-lt"/>
              </a:rPr>
              <a:t>U</a:t>
            </a:r>
            <a:r>
              <a:rPr lang="lv-LV" dirty="0" smtClean="0">
                <a:latin typeface="+mn-lt"/>
              </a:rPr>
              <a:t>ztura </a:t>
            </a:r>
            <a:r>
              <a:rPr lang="lv-LV" dirty="0">
                <a:latin typeface="+mn-lt"/>
              </a:rPr>
              <a:t>ieteikumi </a:t>
            </a:r>
            <a:r>
              <a:rPr lang="lv-LV" dirty="0" smtClean="0">
                <a:latin typeface="+mn-lt"/>
              </a:rPr>
              <a:t>pēc </a:t>
            </a:r>
            <a:r>
              <a:rPr lang="lv-LV" dirty="0">
                <a:latin typeface="+mn-lt"/>
              </a:rPr>
              <a:t>muguras smadzeņu </a:t>
            </a:r>
            <a:r>
              <a:rPr lang="lv-LV" dirty="0" smtClean="0">
                <a:latin typeface="+mn-lt"/>
              </a:rPr>
              <a:t>bojājuma</a:t>
            </a:r>
            <a:r>
              <a:rPr lang="lv-LV" dirty="0"/>
              <a:t/>
            </a:r>
            <a:br>
              <a:rPr lang="lv-LV" dirty="0"/>
            </a:br>
            <a:endParaRPr lang="lv-LV" dirty="0"/>
          </a:p>
        </p:txBody>
      </p:sp>
      <p:sp>
        <p:nvSpPr>
          <p:cNvPr id="3" name="Subtitle 2"/>
          <p:cNvSpPr>
            <a:spLocks noGrp="1"/>
          </p:cNvSpPr>
          <p:nvPr>
            <p:ph type="subTitle" idx="1"/>
          </p:nvPr>
        </p:nvSpPr>
        <p:spPr/>
        <p:txBody>
          <a:bodyPr>
            <a:normAutofit/>
          </a:bodyPr>
          <a:lstStyle/>
          <a:p>
            <a:endParaRPr lang="lv-LV" dirty="0"/>
          </a:p>
          <a:p>
            <a:r>
              <a:rPr lang="lv-LV" dirty="0" smtClean="0"/>
              <a:t>Signe </a:t>
            </a:r>
            <a:r>
              <a:rPr lang="lv-LV" dirty="0" err="1" smtClean="0"/>
              <a:t>Rinkule</a:t>
            </a:r>
            <a:endParaRPr lang="lv-LV" dirty="0" smtClean="0"/>
          </a:p>
          <a:p>
            <a:r>
              <a:rPr lang="lv-LV" dirty="0"/>
              <a:t>u</a:t>
            </a:r>
            <a:r>
              <a:rPr lang="lv-LV" dirty="0" smtClean="0"/>
              <a:t>ztura speciāliste</a:t>
            </a:r>
            <a:endParaRPr lang="lv-LV"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65104"/>
            <a:ext cx="19050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0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smtClean="0">
                <a:latin typeface="+mn-lt"/>
              </a:rPr>
              <a:t>Pamatvielmaiņa</a:t>
            </a:r>
            <a:r>
              <a:rPr lang="lv-LV" dirty="0" smtClean="0">
                <a:latin typeface="+mn-lt"/>
              </a:rPr>
              <a:t> </a:t>
            </a:r>
            <a:br>
              <a:rPr lang="lv-LV" dirty="0" smtClean="0">
                <a:latin typeface="+mn-lt"/>
              </a:rPr>
            </a:br>
            <a:r>
              <a:rPr lang="lv-LV" i="1" dirty="0" err="1" smtClean="0">
                <a:latin typeface="+mn-lt"/>
              </a:rPr>
              <a:t>Herisa-Benedikta</a:t>
            </a:r>
            <a:r>
              <a:rPr lang="lv-LV" i="1" dirty="0" smtClean="0">
                <a:latin typeface="+mn-lt"/>
              </a:rPr>
              <a:t> formula</a:t>
            </a:r>
            <a:endParaRPr lang="lv-LV" i="1" dirty="0">
              <a:latin typeface="+mn-lt"/>
            </a:endParaRPr>
          </a:p>
        </p:txBody>
      </p:sp>
      <p:sp>
        <p:nvSpPr>
          <p:cNvPr id="3" name="Content Placeholder 2"/>
          <p:cNvSpPr>
            <a:spLocks noGrp="1"/>
          </p:cNvSpPr>
          <p:nvPr>
            <p:ph idx="1"/>
          </p:nvPr>
        </p:nvSpPr>
        <p:spPr/>
        <p:txBody>
          <a:bodyPr/>
          <a:lstStyle/>
          <a:p>
            <a:r>
              <a:rPr lang="lv-LV" b="1" dirty="0" smtClean="0"/>
              <a:t>vīriešiem</a:t>
            </a:r>
            <a:r>
              <a:rPr lang="lv-LV" dirty="0"/>
              <a:t>, kcal:</a:t>
            </a:r>
          </a:p>
          <a:p>
            <a:pPr>
              <a:buNone/>
            </a:pPr>
            <a:r>
              <a:rPr lang="lv-LV" b="1" dirty="0"/>
              <a:t>    66,47 + (13,75 x ķermeņa masa, kg) + (5,00 x </a:t>
            </a:r>
            <a:r>
              <a:rPr lang="lv-LV" b="1" dirty="0" smtClean="0"/>
              <a:t>garums, cm) </a:t>
            </a:r>
            <a:r>
              <a:rPr lang="lv-LV" b="1" dirty="0"/>
              <a:t>– (6,76 x vecums, gados)</a:t>
            </a:r>
          </a:p>
          <a:p>
            <a:pPr>
              <a:buNone/>
            </a:pPr>
            <a:endParaRPr lang="lv-LV" b="1" dirty="0"/>
          </a:p>
          <a:p>
            <a:r>
              <a:rPr lang="lv-LV" b="1" dirty="0" smtClean="0"/>
              <a:t>sievietēm</a:t>
            </a:r>
            <a:r>
              <a:rPr lang="lv-LV" dirty="0"/>
              <a:t>, kcal:</a:t>
            </a:r>
          </a:p>
          <a:p>
            <a:pPr>
              <a:buNone/>
            </a:pPr>
            <a:r>
              <a:rPr lang="lv-LV" dirty="0"/>
              <a:t>    </a:t>
            </a:r>
            <a:r>
              <a:rPr lang="lv-LV" b="1" dirty="0"/>
              <a:t>655,1 + (9,56 x ķermeņa masa, kg) + (1,85 x </a:t>
            </a:r>
            <a:r>
              <a:rPr lang="lv-LV" b="1" dirty="0" smtClean="0"/>
              <a:t>garums, cm) </a:t>
            </a:r>
            <a:r>
              <a:rPr lang="lv-LV" b="1" dirty="0"/>
              <a:t>– (4,68 x vecums, gados)</a:t>
            </a:r>
          </a:p>
          <a:p>
            <a:endParaRPr lang="lv-LV" dirty="0"/>
          </a:p>
          <a:p>
            <a:endParaRPr lang="lv-LV" dirty="0"/>
          </a:p>
        </p:txBody>
      </p:sp>
    </p:spTree>
    <p:extLst>
      <p:ext uri="{BB962C8B-B14F-4D97-AF65-F5344CB8AC3E}">
        <p14:creationId xmlns:p14="http://schemas.microsoft.com/office/powerpoint/2010/main" val="194083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smtClean="0">
                <a:latin typeface="+mn-lt"/>
              </a:rPr>
              <a:t>Pamatvielmaiņa</a:t>
            </a:r>
            <a:r>
              <a:rPr lang="lv-LV" dirty="0" smtClean="0">
                <a:latin typeface="+mn-lt"/>
              </a:rPr>
              <a:t> ar muguras smadzeņu bojājumiem  </a:t>
            </a:r>
            <a:endParaRPr lang="lv-LV" dirty="0">
              <a:latin typeface="+mn-lt"/>
            </a:endParaRPr>
          </a:p>
        </p:txBody>
      </p:sp>
      <p:sp>
        <p:nvSpPr>
          <p:cNvPr id="3" name="Content Placeholder 2"/>
          <p:cNvSpPr>
            <a:spLocks noGrp="1"/>
          </p:cNvSpPr>
          <p:nvPr>
            <p:ph idx="1"/>
          </p:nvPr>
        </p:nvSpPr>
        <p:spPr/>
        <p:txBody>
          <a:bodyPr>
            <a:normAutofit/>
          </a:bodyPr>
          <a:lstStyle/>
          <a:p>
            <a:endParaRPr lang="lv-LV" dirty="0" smtClean="0"/>
          </a:p>
          <a:p>
            <a:r>
              <a:rPr lang="lv-LV" dirty="0" smtClean="0"/>
              <a:t>Rehabilitācijas </a:t>
            </a:r>
            <a:r>
              <a:rPr lang="lv-LV" dirty="0"/>
              <a:t>laikā enerģijas </a:t>
            </a:r>
            <a:r>
              <a:rPr lang="lv-LV" dirty="0" smtClean="0"/>
              <a:t>patēriņš </a:t>
            </a:r>
            <a:r>
              <a:rPr lang="lv-LV" dirty="0"/>
              <a:t>ir </a:t>
            </a:r>
            <a:endParaRPr lang="lv-LV" dirty="0" smtClean="0"/>
          </a:p>
          <a:p>
            <a:pPr marL="109728" indent="0">
              <a:buNone/>
            </a:pPr>
            <a:r>
              <a:rPr lang="lv-LV" dirty="0" smtClean="0"/>
              <a:t>22,7 </a:t>
            </a:r>
            <a:r>
              <a:rPr lang="lv-LV" dirty="0"/>
              <a:t>kcal/kg ķermeņa svara pacientiem ar </a:t>
            </a:r>
            <a:r>
              <a:rPr lang="lv-LV" dirty="0" err="1"/>
              <a:t>tetraparēzi</a:t>
            </a:r>
            <a:r>
              <a:rPr lang="lv-LV" dirty="0"/>
              <a:t> </a:t>
            </a:r>
          </a:p>
          <a:p>
            <a:pPr marL="109728" indent="0">
              <a:buNone/>
            </a:pPr>
            <a:r>
              <a:rPr lang="lv-LV" dirty="0" smtClean="0"/>
              <a:t> </a:t>
            </a:r>
            <a:r>
              <a:rPr lang="lv-LV" dirty="0"/>
              <a:t>27,9 kcal/kg ķermeņa svara  - ar </a:t>
            </a:r>
            <a:r>
              <a:rPr lang="lv-LV" dirty="0" err="1"/>
              <a:t>paraplēģiju</a:t>
            </a:r>
            <a:r>
              <a:rPr lang="lv-LV" dirty="0"/>
              <a:t>. </a:t>
            </a:r>
            <a:endParaRPr lang="lv-LV" dirty="0" smtClean="0"/>
          </a:p>
          <a:p>
            <a:pPr marL="109728" indent="0">
              <a:buNone/>
            </a:pPr>
            <a:endParaRPr lang="lv-LV" dirty="0"/>
          </a:p>
          <a:p>
            <a:pPr marL="109728" indent="0">
              <a:buNone/>
            </a:pPr>
            <a:endParaRPr lang="lv-LV" dirty="0" smtClean="0"/>
          </a:p>
          <a:p>
            <a:pPr marL="109728" indent="0">
              <a:buNone/>
            </a:pPr>
            <a:r>
              <a:rPr lang="lv-LV" sz="1600" dirty="0" err="1" smtClean="0">
                <a:solidFill>
                  <a:schemeClr val="accent1"/>
                </a:solidFill>
              </a:rPr>
              <a:t>Spinal</a:t>
            </a:r>
            <a:r>
              <a:rPr lang="lv-LV" sz="1600" dirty="0" smtClean="0">
                <a:solidFill>
                  <a:schemeClr val="accent1"/>
                </a:solidFill>
              </a:rPr>
              <a:t> </a:t>
            </a:r>
            <a:r>
              <a:rPr lang="lv-LV" sz="1600" dirty="0" err="1">
                <a:solidFill>
                  <a:schemeClr val="accent1"/>
                </a:solidFill>
              </a:rPr>
              <a:t>cord</a:t>
            </a:r>
            <a:r>
              <a:rPr lang="lv-LV" sz="1600" dirty="0">
                <a:solidFill>
                  <a:schemeClr val="accent1"/>
                </a:solidFill>
              </a:rPr>
              <a:t> </a:t>
            </a:r>
            <a:r>
              <a:rPr lang="lv-LV" sz="1600" dirty="0" err="1">
                <a:solidFill>
                  <a:schemeClr val="accent1"/>
                </a:solidFill>
              </a:rPr>
              <a:t>injury</a:t>
            </a:r>
            <a:r>
              <a:rPr lang="lv-LV" sz="1600" dirty="0">
                <a:solidFill>
                  <a:schemeClr val="accent1"/>
                </a:solidFill>
              </a:rPr>
              <a:t> (SCI). </a:t>
            </a:r>
            <a:r>
              <a:rPr lang="lv-LV" sz="1600" dirty="0" err="1">
                <a:solidFill>
                  <a:schemeClr val="accent1"/>
                </a:solidFill>
              </a:rPr>
              <a:t>Evidence-based</a:t>
            </a:r>
            <a:r>
              <a:rPr lang="lv-LV" sz="1600" dirty="0">
                <a:solidFill>
                  <a:schemeClr val="accent1"/>
                </a:solidFill>
              </a:rPr>
              <a:t> </a:t>
            </a:r>
            <a:r>
              <a:rPr lang="lv-LV" sz="1600" dirty="0" err="1">
                <a:solidFill>
                  <a:schemeClr val="accent1"/>
                </a:solidFill>
              </a:rPr>
              <a:t>nutrition</a:t>
            </a:r>
            <a:r>
              <a:rPr lang="lv-LV" sz="1600" dirty="0">
                <a:solidFill>
                  <a:schemeClr val="accent1"/>
                </a:solidFill>
              </a:rPr>
              <a:t> </a:t>
            </a:r>
            <a:r>
              <a:rPr lang="lv-LV" sz="1600" dirty="0" err="1">
                <a:solidFill>
                  <a:schemeClr val="accent1"/>
                </a:solidFill>
              </a:rPr>
              <a:t>practice</a:t>
            </a:r>
            <a:r>
              <a:rPr lang="lv-LV" sz="1600" dirty="0">
                <a:solidFill>
                  <a:schemeClr val="accent1"/>
                </a:solidFill>
              </a:rPr>
              <a:t> </a:t>
            </a:r>
            <a:r>
              <a:rPr lang="lv-LV" sz="1600" dirty="0" err="1">
                <a:solidFill>
                  <a:schemeClr val="accent1"/>
                </a:solidFill>
              </a:rPr>
              <a:t>guideline</a:t>
            </a:r>
            <a:r>
              <a:rPr lang="lv-LV" sz="1600" dirty="0">
                <a:solidFill>
                  <a:schemeClr val="accent1"/>
                </a:solidFill>
              </a:rPr>
              <a:t>. </a:t>
            </a:r>
            <a:r>
              <a:rPr lang="en-US" sz="1600" dirty="0">
                <a:solidFill>
                  <a:schemeClr val="accent1"/>
                </a:solidFill>
              </a:rPr>
              <a:t>American Dietetic Association (ADA). Spinal cord injury (SCI). Evidence-based nutrition practice guideline. Chicago (IL): American Dietetic Association (ADA); 2009. Various p.</a:t>
            </a:r>
            <a:endParaRPr lang="lv-LV" sz="1600" dirty="0">
              <a:solidFill>
                <a:schemeClr val="accent1"/>
              </a:solidFill>
            </a:endParaRPr>
          </a:p>
          <a:p>
            <a:pPr marL="109728" indent="0">
              <a:buNone/>
            </a:pPr>
            <a:endParaRPr lang="lv-LV" dirty="0">
              <a:solidFill>
                <a:schemeClr val="accent1"/>
              </a:solidFill>
            </a:endParaRPr>
          </a:p>
        </p:txBody>
      </p:sp>
    </p:spTree>
    <p:extLst>
      <p:ext uri="{BB962C8B-B14F-4D97-AF65-F5344CB8AC3E}">
        <p14:creationId xmlns:p14="http://schemas.microsoft.com/office/powerpoint/2010/main" val="169474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r>
              <a:rPr lang="lv-LV" dirty="0"/>
              <a:t>Vielmaiņas intensitāte </a:t>
            </a:r>
            <a:r>
              <a:rPr lang="lv-LV" dirty="0" smtClean="0"/>
              <a:t>personām </a:t>
            </a:r>
            <a:r>
              <a:rPr lang="lv-LV" dirty="0"/>
              <a:t>ar muguras smadzeņu bojājumiem ir atkarīga no muskuļu masas, bojājuma pakāpes, </a:t>
            </a:r>
            <a:r>
              <a:rPr lang="lv-LV" dirty="0" err="1"/>
              <a:t>spasticitātes</a:t>
            </a:r>
            <a:r>
              <a:rPr lang="lv-LV" dirty="0"/>
              <a:t> un iesaistītās slodzes intensitātes. </a:t>
            </a:r>
          </a:p>
          <a:p>
            <a:endParaRPr lang="lv-LV" dirty="0" smtClean="0"/>
          </a:p>
          <a:p>
            <a:endParaRPr lang="lv-LV" dirty="0">
              <a:solidFill>
                <a:schemeClr val="accent1"/>
              </a:solidFill>
            </a:endParaRPr>
          </a:p>
          <a:p>
            <a:r>
              <a:rPr lang="lv-LV" sz="1600" dirty="0" err="1">
                <a:solidFill>
                  <a:schemeClr val="accent1"/>
                </a:solidFill>
              </a:rPr>
              <a:t>Comparison</a:t>
            </a:r>
            <a:r>
              <a:rPr lang="lv-LV" sz="1600" dirty="0">
                <a:solidFill>
                  <a:schemeClr val="accent1"/>
                </a:solidFill>
              </a:rPr>
              <a:t> </a:t>
            </a:r>
            <a:r>
              <a:rPr lang="lv-LV" sz="1600" dirty="0" err="1">
                <a:solidFill>
                  <a:schemeClr val="accent1"/>
                </a:solidFill>
              </a:rPr>
              <a:t>of</a:t>
            </a:r>
            <a:r>
              <a:rPr lang="lv-LV" sz="1600" dirty="0">
                <a:solidFill>
                  <a:schemeClr val="accent1"/>
                </a:solidFill>
              </a:rPr>
              <a:t> </a:t>
            </a:r>
            <a:r>
              <a:rPr lang="lv-LV" sz="1600" dirty="0" err="1">
                <a:solidFill>
                  <a:schemeClr val="accent1"/>
                </a:solidFill>
              </a:rPr>
              <a:t>methods</a:t>
            </a:r>
            <a:r>
              <a:rPr lang="lv-LV" sz="1600" dirty="0">
                <a:solidFill>
                  <a:schemeClr val="accent1"/>
                </a:solidFill>
              </a:rPr>
              <a:t> to </a:t>
            </a:r>
            <a:r>
              <a:rPr lang="lv-LV" sz="1600" dirty="0" err="1">
                <a:solidFill>
                  <a:schemeClr val="accent1"/>
                </a:solidFill>
              </a:rPr>
              <a:t>assess</a:t>
            </a:r>
            <a:r>
              <a:rPr lang="lv-LV" sz="1600" dirty="0">
                <a:solidFill>
                  <a:schemeClr val="accent1"/>
                </a:solidFill>
              </a:rPr>
              <a:t> </a:t>
            </a:r>
            <a:r>
              <a:rPr lang="lv-LV" sz="1600" dirty="0" err="1">
                <a:solidFill>
                  <a:schemeClr val="accent1"/>
                </a:solidFill>
              </a:rPr>
              <a:t>energy</a:t>
            </a:r>
            <a:r>
              <a:rPr lang="lv-LV" sz="1600" dirty="0">
                <a:solidFill>
                  <a:schemeClr val="accent1"/>
                </a:solidFill>
              </a:rPr>
              <a:t> </a:t>
            </a:r>
            <a:r>
              <a:rPr lang="lv-LV" sz="1600" dirty="0" err="1">
                <a:solidFill>
                  <a:schemeClr val="accent1"/>
                </a:solidFill>
              </a:rPr>
              <a:t>expenditure</a:t>
            </a:r>
            <a:r>
              <a:rPr lang="lv-LV" sz="1600" dirty="0">
                <a:solidFill>
                  <a:schemeClr val="accent1"/>
                </a:solidFill>
              </a:rPr>
              <a:t> </a:t>
            </a:r>
            <a:r>
              <a:rPr lang="lv-LV" sz="1600" dirty="0" err="1">
                <a:solidFill>
                  <a:schemeClr val="accent1"/>
                </a:solidFill>
              </a:rPr>
              <a:t>and</a:t>
            </a:r>
            <a:r>
              <a:rPr lang="lv-LV" sz="1600" dirty="0">
                <a:solidFill>
                  <a:schemeClr val="accent1"/>
                </a:solidFill>
              </a:rPr>
              <a:t> </a:t>
            </a:r>
            <a:r>
              <a:rPr lang="lv-LV" sz="1600" dirty="0" err="1">
                <a:solidFill>
                  <a:schemeClr val="accent1"/>
                </a:solidFill>
              </a:rPr>
              <a:t>physical</a:t>
            </a:r>
            <a:r>
              <a:rPr lang="lv-LV" sz="1600" dirty="0">
                <a:solidFill>
                  <a:schemeClr val="accent1"/>
                </a:solidFill>
              </a:rPr>
              <a:t> </a:t>
            </a:r>
            <a:r>
              <a:rPr lang="lv-LV" sz="1600" dirty="0" err="1">
                <a:solidFill>
                  <a:schemeClr val="accent1"/>
                </a:solidFill>
              </a:rPr>
              <a:t>activity</a:t>
            </a:r>
            <a:r>
              <a:rPr lang="lv-LV" sz="1600" dirty="0">
                <a:solidFill>
                  <a:schemeClr val="accent1"/>
                </a:solidFill>
              </a:rPr>
              <a:t> </a:t>
            </a:r>
            <a:r>
              <a:rPr lang="lv-LV" sz="1600" dirty="0" err="1">
                <a:solidFill>
                  <a:schemeClr val="accent1"/>
                </a:solidFill>
              </a:rPr>
              <a:t>in</a:t>
            </a:r>
            <a:r>
              <a:rPr lang="lv-LV" sz="1600" dirty="0">
                <a:solidFill>
                  <a:schemeClr val="accent1"/>
                </a:solidFill>
              </a:rPr>
              <a:t> </a:t>
            </a:r>
            <a:r>
              <a:rPr lang="lv-LV" sz="1600" dirty="0" err="1">
                <a:solidFill>
                  <a:schemeClr val="accent1"/>
                </a:solidFill>
              </a:rPr>
              <a:t>people</a:t>
            </a:r>
            <a:r>
              <a:rPr lang="lv-LV" sz="1600" dirty="0">
                <a:solidFill>
                  <a:schemeClr val="accent1"/>
                </a:solidFill>
              </a:rPr>
              <a:t> </a:t>
            </a:r>
            <a:r>
              <a:rPr lang="lv-LV" sz="1600" dirty="0" err="1">
                <a:solidFill>
                  <a:schemeClr val="accent1"/>
                </a:solidFill>
              </a:rPr>
              <a:t>with</a:t>
            </a:r>
            <a:r>
              <a:rPr lang="lv-LV" sz="1600" dirty="0">
                <a:solidFill>
                  <a:schemeClr val="accent1"/>
                </a:solidFill>
              </a:rPr>
              <a:t> </a:t>
            </a:r>
            <a:r>
              <a:rPr lang="lv-LV" sz="1600" dirty="0" err="1">
                <a:solidFill>
                  <a:schemeClr val="accent1"/>
                </a:solidFill>
              </a:rPr>
              <a:t>spinal</a:t>
            </a:r>
            <a:r>
              <a:rPr lang="lv-LV" sz="1600" dirty="0">
                <a:solidFill>
                  <a:schemeClr val="accent1"/>
                </a:solidFill>
              </a:rPr>
              <a:t> </a:t>
            </a:r>
            <a:r>
              <a:rPr lang="lv-LV" sz="1600" dirty="0" err="1">
                <a:solidFill>
                  <a:schemeClr val="accent1"/>
                </a:solidFill>
              </a:rPr>
              <a:t>cord</a:t>
            </a:r>
            <a:r>
              <a:rPr lang="lv-LV" sz="1600" dirty="0">
                <a:solidFill>
                  <a:schemeClr val="accent1"/>
                </a:solidFill>
              </a:rPr>
              <a:t> </a:t>
            </a:r>
            <a:r>
              <a:rPr lang="lv-LV" sz="1600" dirty="0" err="1">
                <a:solidFill>
                  <a:schemeClr val="accent1"/>
                </a:solidFill>
              </a:rPr>
              <a:t>injury</a:t>
            </a:r>
            <a:r>
              <a:rPr lang="lv-LV" sz="1600" dirty="0">
                <a:solidFill>
                  <a:schemeClr val="accent1"/>
                </a:solidFill>
              </a:rPr>
              <a:t>.</a:t>
            </a:r>
          </a:p>
          <a:p>
            <a:pPr marL="109728" indent="0">
              <a:buNone/>
            </a:pPr>
            <a:r>
              <a:rPr lang="lv-LV" sz="1600" dirty="0" smtClean="0">
                <a:solidFill>
                  <a:schemeClr val="accent1"/>
                </a:solidFill>
                <a:hlinkClick r:id="rId2"/>
              </a:rPr>
              <a:t>     </a:t>
            </a:r>
            <a:r>
              <a:rPr lang="lv-LV" sz="1600" dirty="0" err="1" smtClean="0">
                <a:solidFill>
                  <a:schemeClr val="accent1"/>
                </a:solidFill>
                <a:hlinkClick r:id="rId2"/>
              </a:rPr>
              <a:t>Tanhoffer</a:t>
            </a:r>
            <a:r>
              <a:rPr lang="lv-LV" sz="1600" dirty="0" smtClean="0">
                <a:solidFill>
                  <a:schemeClr val="accent1"/>
                </a:solidFill>
                <a:hlinkClick r:id="rId2"/>
              </a:rPr>
              <a:t> </a:t>
            </a:r>
            <a:r>
              <a:rPr lang="lv-LV" sz="1600" dirty="0">
                <a:solidFill>
                  <a:schemeClr val="accent1"/>
                </a:solidFill>
                <a:hlinkClick r:id="rId2"/>
              </a:rPr>
              <a:t>RA</a:t>
            </a:r>
            <a:r>
              <a:rPr lang="lv-LV" sz="1600" baseline="30000" dirty="0">
                <a:solidFill>
                  <a:schemeClr val="accent1"/>
                </a:solidFill>
              </a:rPr>
              <a:t>,</a:t>
            </a:r>
            <a:r>
              <a:rPr lang="lv-LV" sz="1600" dirty="0">
                <a:solidFill>
                  <a:schemeClr val="accent1"/>
                </a:solidFill>
              </a:rPr>
              <a:t> </a:t>
            </a:r>
            <a:r>
              <a:rPr lang="lv-LV" sz="1600" dirty="0" err="1">
                <a:solidFill>
                  <a:schemeClr val="accent1"/>
                </a:solidFill>
                <a:hlinkClick r:id="rId3"/>
              </a:rPr>
              <a:t>Tanhoffer</a:t>
            </a:r>
            <a:r>
              <a:rPr lang="lv-LV" sz="1600" dirty="0">
                <a:solidFill>
                  <a:schemeClr val="accent1"/>
                </a:solidFill>
                <a:hlinkClick r:id="rId3"/>
              </a:rPr>
              <a:t> AI</a:t>
            </a:r>
            <a:r>
              <a:rPr lang="lv-LV" sz="1600" dirty="0">
                <a:solidFill>
                  <a:schemeClr val="accent1"/>
                </a:solidFill>
              </a:rPr>
              <a:t>, </a:t>
            </a:r>
            <a:r>
              <a:rPr lang="lv-LV" sz="1600" dirty="0" err="1">
                <a:solidFill>
                  <a:schemeClr val="accent1"/>
                </a:solidFill>
                <a:hlinkClick r:id="rId4"/>
              </a:rPr>
              <a:t>Raymond</a:t>
            </a:r>
            <a:r>
              <a:rPr lang="lv-LV" sz="1600" dirty="0">
                <a:solidFill>
                  <a:schemeClr val="accent1"/>
                </a:solidFill>
                <a:hlinkClick r:id="rId4"/>
              </a:rPr>
              <a:t> J</a:t>
            </a:r>
            <a:r>
              <a:rPr lang="lv-LV" sz="1600" dirty="0">
                <a:solidFill>
                  <a:schemeClr val="accent1"/>
                </a:solidFill>
              </a:rPr>
              <a:t>, </a:t>
            </a:r>
            <a:r>
              <a:rPr lang="lv-LV" sz="1600" dirty="0" err="1">
                <a:solidFill>
                  <a:schemeClr val="accent1"/>
                </a:solidFill>
                <a:hlinkClick r:id="rId5"/>
              </a:rPr>
              <a:t>Hills</a:t>
            </a:r>
            <a:r>
              <a:rPr lang="lv-LV" sz="1600" dirty="0">
                <a:solidFill>
                  <a:schemeClr val="accent1"/>
                </a:solidFill>
                <a:hlinkClick r:id="rId5"/>
              </a:rPr>
              <a:t> AP</a:t>
            </a:r>
            <a:r>
              <a:rPr lang="lv-LV" sz="1600" dirty="0">
                <a:solidFill>
                  <a:schemeClr val="accent1"/>
                </a:solidFill>
              </a:rPr>
              <a:t>, </a:t>
            </a:r>
            <a:r>
              <a:rPr lang="lv-LV" sz="1600" dirty="0" err="1">
                <a:solidFill>
                  <a:schemeClr val="accent1"/>
                </a:solidFill>
                <a:hlinkClick r:id="rId6"/>
              </a:rPr>
              <a:t>Davis</a:t>
            </a:r>
            <a:r>
              <a:rPr lang="lv-LV" sz="1600" dirty="0">
                <a:solidFill>
                  <a:schemeClr val="accent1"/>
                </a:solidFill>
                <a:hlinkClick r:id="rId6"/>
              </a:rPr>
              <a:t> GM</a:t>
            </a:r>
            <a:r>
              <a:rPr lang="lv-LV" sz="1600" dirty="0">
                <a:solidFill>
                  <a:schemeClr val="accent1"/>
                </a:solidFill>
              </a:rPr>
              <a:t>.</a:t>
            </a:r>
          </a:p>
          <a:p>
            <a:pPr marL="109728" indent="0">
              <a:buNone/>
            </a:pPr>
            <a:endParaRPr lang="lv-LV" dirty="0"/>
          </a:p>
        </p:txBody>
      </p:sp>
    </p:spTree>
    <p:extLst>
      <p:ext uri="{BB962C8B-B14F-4D97-AF65-F5344CB8AC3E}">
        <p14:creationId xmlns:p14="http://schemas.microsoft.com/office/powerpoint/2010/main" val="367761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Jāorientējas par ...</a:t>
            </a:r>
            <a:r>
              <a:rPr lang="lv-LV" dirty="0"/>
              <a:t> </a:t>
            </a:r>
          </a:p>
        </p:txBody>
      </p:sp>
      <p:sp>
        <p:nvSpPr>
          <p:cNvPr id="3" name="Content Placeholder 2"/>
          <p:cNvSpPr>
            <a:spLocks noGrp="1"/>
          </p:cNvSpPr>
          <p:nvPr>
            <p:ph idx="1"/>
          </p:nvPr>
        </p:nvSpPr>
        <p:spPr/>
        <p:txBody>
          <a:bodyPr/>
          <a:lstStyle/>
          <a:p>
            <a:pPr marL="339725" indent="-339725">
              <a:buClr>
                <a:srgbClr val="FFFFFF"/>
              </a:buClr>
              <a:buFont typeface="Wingdings" pitchFamily="2" charset="2"/>
              <a:buChar char="ü"/>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t>Uztura </a:t>
            </a:r>
            <a:r>
              <a:rPr lang="lv-LV" dirty="0" err="1"/>
              <a:t>kalorāža</a:t>
            </a:r>
            <a:endParaRPr lang="lv-LV" dirty="0"/>
          </a:p>
          <a:p>
            <a:pPr marL="339725" indent="-339725">
              <a:buClr>
                <a:srgbClr val="FFFFFF"/>
              </a:buClr>
              <a:buFont typeface="Comic Sans MS" pitchFamily="66"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t>Ēdienreižu skaits un laiks</a:t>
            </a:r>
          </a:p>
          <a:p>
            <a:pPr marL="339725" indent="-339725">
              <a:buClr>
                <a:srgbClr val="FFFFFF"/>
              </a:buClr>
              <a:buFont typeface="Comic Sans MS" pitchFamily="66"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t>Uztura sastāvdaļas:</a:t>
            </a:r>
          </a:p>
          <a:p>
            <a:pPr marL="739775" lvl="1" indent="-282575">
              <a:buClr>
                <a:srgbClr val="FFFFFF"/>
              </a:buClr>
              <a:buFont typeface="Comic Sans MS" pitchFamily="66"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solidFill>
                  <a:srgbClr val="FF0000"/>
                </a:solidFill>
              </a:rPr>
              <a:t>Taukvielas</a:t>
            </a:r>
          </a:p>
          <a:p>
            <a:pPr marL="739775" lvl="1" indent="-282575">
              <a:buClr>
                <a:srgbClr val="FFFFFF"/>
              </a:buClr>
              <a:buFont typeface="Comic Sans MS" pitchFamily="66"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solidFill>
                  <a:srgbClr val="FF0000"/>
                </a:solidFill>
              </a:rPr>
              <a:t>Ogļhidrāti (to novērtējums)</a:t>
            </a:r>
          </a:p>
          <a:p>
            <a:pPr marL="739775" lvl="1" indent="-282575">
              <a:buClr>
                <a:srgbClr val="FFFFFF"/>
              </a:buClr>
              <a:buFont typeface="Comic Sans MS" pitchFamily="66"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solidFill>
                  <a:srgbClr val="FF0000"/>
                </a:solidFill>
              </a:rPr>
              <a:t>Olbaltumvielas</a:t>
            </a:r>
          </a:p>
          <a:p>
            <a:pPr marL="739775" lvl="1" indent="-282575">
              <a:buClr>
                <a:srgbClr val="FFFFFF"/>
              </a:buClr>
              <a:buFont typeface="Comic Sans MS" pitchFamily="66"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lv-LV" dirty="0">
                <a:solidFill>
                  <a:srgbClr val="FF0000"/>
                </a:solidFill>
              </a:rPr>
              <a:t>Balastvielas, minerālvielas un vitamīni  u.c.</a:t>
            </a:r>
          </a:p>
          <a:p>
            <a:endParaRPr lang="lv-LV" dirty="0"/>
          </a:p>
          <a:p>
            <a:endParaRPr lang="lv-LV" dirty="0"/>
          </a:p>
        </p:txBody>
      </p:sp>
    </p:spTree>
    <p:extLst>
      <p:ext uri="{BB962C8B-B14F-4D97-AF65-F5344CB8AC3E}">
        <p14:creationId xmlns:p14="http://schemas.microsoft.com/office/powerpoint/2010/main" val="385663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Picture 2" descr="3"/>
          <p:cNvPicPr>
            <a:picLocks noGrp="1" noChangeAspect="1" noChangeArrowheads="1"/>
          </p:cNvPicPr>
          <p:nvPr>
            <p:ph idx="1"/>
          </p:nvPr>
        </p:nvPicPr>
        <p:blipFill>
          <a:blip r:embed="rId2" cstate="print"/>
          <a:srcRect/>
          <a:stretch>
            <a:fillRect/>
          </a:stretch>
        </p:blipFill>
        <p:spPr bwMode="auto">
          <a:xfrm>
            <a:off x="395536" y="1124744"/>
            <a:ext cx="8352928" cy="5256584"/>
          </a:xfrm>
          <a:prstGeom prst="rect">
            <a:avLst/>
          </a:prstGeom>
          <a:noFill/>
          <a:ln>
            <a:miter lim="800000"/>
            <a:headEnd/>
            <a:tailEnd/>
          </a:ln>
        </p:spPr>
      </p:pic>
    </p:spTree>
    <p:extLst>
      <p:ext uri="{BB962C8B-B14F-4D97-AF65-F5344CB8AC3E}">
        <p14:creationId xmlns:p14="http://schemas.microsoft.com/office/powerpoint/2010/main" val="276715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Uzturvielu enerģētiskā vērtība</a:t>
            </a:r>
          </a:p>
        </p:txBody>
      </p:sp>
      <p:sp>
        <p:nvSpPr>
          <p:cNvPr id="3" name="Content Placeholder 2"/>
          <p:cNvSpPr>
            <a:spLocks noGrp="1"/>
          </p:cNvSpPr>
          <p:nvPr>
            <p:ph idx="1"/>
          </p:nvPr>
        </p:nvSpPr>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t>Oksidējoties atsevišķām uzturvielām, organismā rodas sekojošs enerģijas daudzums</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t>1 g olbaltumvielu- 4,1 kcal(17 </a:t>
            </a:r>
            <a:r>
              <a:rPr lang="lv-LV" dirty="0" err="1"/>
              <a:t>kJ</a:t>
            </a:r>
            <a:r>
              <a:rPr lang="lv-LV" dirty="0"/>
              <a:t>)</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t>1 g ogļhidrātu- 4,1 kcal (17kJ)</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t>1 g tauku- 9,3 kcal (39 </a:t>
            </a:r>
            <a:r>
              <a:rPr lang="lv-LV" dirty="0" err="1"/>
              <a:t>kJ</a:t>
            </a:r>
            <a:r>
              <a:rPr lang="lv-LV" dirty="0"/>
              <a:t>)</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t>1 g alkohola- 7,1 kcal (20 </a:t>
            </a:r>
            <a:r>
              <a:rPr lang="lv-LV" dirty="0" err="1"/>
              <a:t>kJ</a:t>
            </a:r>
            <a:r>
              <a:rPr lang="lv-LV" dirty="0"/>
              <a:t>)</a:t>
            </a:r>
          </a:p>
          <a:p>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365104"/>
            <a:ext cx="2876947" cy="192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1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Oģļhidrāti</a:t>
            </a:r>
            <a:endParaRPr lang="lv-LV" dirty="0"/>
          </a:p>
        </p:txBody>
      </p:sp>
      <p:sp>
        <p:nvSpPr>
          <p:cNvPr id="3" name="Content Placeholder 2"/>
          <p:cNvSpPr>
            <a:spLocks noGrp="1"/>
          </p:cNvSpPr>
          <p:nvPr>
            <p:ph idx="1"/>
          </p:nvPr>
        </p:nvSpPr>
        <p:spPr/>
        <p:txBody>
          <a:bodyPr>
            <a:normAutofit lnSpcReduction="10000"/>
          </a:bodyPr>
          <a:lstStyle/>
          <a:p>
            <a:pPr marL="109728" indent="0">
              <a:buNone/>
            </a:pPr>
            <a:r>
              <a:rPr lang="lv-LV" dirty="0" smtClean="0"/>
              <a:t>pēc </a:t>
            </a:r>
            <a:r>
              <a:rPr lang="lv-LV" dirty="0"/>
              <a:t>savas uzbūves tiek iedalīti:</a:t>
            </a:r>
          </a:p>
          <a:p>
            <a:endParaRPr lang="lv-LV" dirty="0"/>
          </a:p>
          <a:p>
            <a:r>
              <a:rPr lang="lv-LV" dirty="0"/>
              <a:t>- vienkāršie</a:t>
            </a:r>
          </a:p>
          <a:p>
            <a:r>
              <a:rPr lang="lv-LV" dirty="0"/>
              <a:t>- saliktie</a:t>
            </a:r>
          </a:p>
          <a:p>
            <a:pPr>
              <a:buNone/>
            </a:pPr>
            <a:r>
              <a:rPr lang="lv-LV" dirty="0"/>
              <a:t>kopumā nodrošina patstāvīgu enerģiju</a:t>
            </a:r>
          </a:p>
          <a:p>
            <a:pPr>
              <a:buNone/>
            </a:pPr>
            <a:endParaRPr lang="lv-LV" dirty="0"/>
          </a:p>
          <a:p>
            <a:pPr>
              <a:buNone/>
            </a:pPr>
            <a:r>
              <a:rPr lang="lv-LV" dirty="0"/>
              <a:t>Ogļhidrāti tiek iedalīti izmantojamos ogļhidrātos, kas tiek zarnās sadalīti un uzsūkti, un </a:t>
            </a:r>
            <a:r>
              <a:rPr lang="lv-LV" dirty="0" smtClean="0"/>
              <a:t>balastvielās, </a:t>
            </a:r>
            <a:r>
              <a:rPr lang="lv-LV" dirty="0"/>
              <a:t>kas zarnās nesadalās un nevar tikt uzsūktas.</a:t>
            </a:r>
          </a:p>
          <a:p>
            <a:endParaRPr lang="lv-LV"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55603"/>
            <a:ext cx="3168352" cy="231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45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Og</a:t>
            </a:r>
            <a:r>
              <a:rPr lang="lv-LV" altLang="ja-JP" dirty="0">
                <a:ea typeface="HG丸ｺﾞｼｯｸM-PRO"/>
                <a:cs typeface="HG丸ｺﾞｼｯｸM-PRO"/>
              </a:rPr>
              <a:t>ļhidrāti atrodas</a:t>
            </a:r>
            <a:r>
              <a:rPr lang="lv-LV" dirty="0"/>
              <a:t>:</a:t>
            </a:r>
          </a:p>
          <a:p>
            <a:pPr lvl="2"/>
            <a:r>
              <a:rPr lang="lv-LV" dirty="0"/>
              <a:t>Graudu produktos </a:t>
            </a:r>
          </a:p>
          <a:p>
            <a:pPr lvl="2"/>
            <a:r>
              <a:rPr lang="lv-LV" dirty="0"/>
              <a:t>Augļos</a:t>
            </a:r>
          </a:p>
          <a:p>
            <a:pPr lvl="2"/>
            <a:r>
              <a:rPr lang="lv-LV" dirty="0"/>
              <a:t>Og</a:t>
            </a:r>
            <a:r>
              <a:rPr lang="lv-LV" altLang="ja-JP" dirty="0"/>
              <a:t>ā</a:t>
            </a:r>
            <a:r>
              <a:rPr lang="lv-LV" dirty="0"/>
              <a:t>s</a:t>
            </a:r>
          </a:p>
          <a:p>
            <a:pPr lvl="2"/>
            <a:r>
              <a:rPr lang="lv-LV" dirty="0"/>
              <a:t>Dārzeņos</a:t>
            </a:r>
          </a:p>
          <a:p>
            <a:pPr lvl="2"/>
            <a:r>
              <a:rPr lang="lv-LV" dirty="0"/>
              <a:t>Med</a:t>
            </a:r>
            <a:r>
              <a:rPr lang="lv-LV" altLang="ja-JP" dirty="0"/>
              <a:t>ū</a:t>
            </a:r>
            <a:endParaRPr lang="lv-LV" dirty="0"/>
          </a:p>
          <a:p>
            <a:pPr lvl="2"/>
            <a:r>
              <a:rPr lang="lv-LV" dirty="0"/>
              <a:t>Cukur</a:t>
            </a:r>
            <a:r>
              <a:rPr lang="lv-LV" altLang="ja-JP" dirty="0"/>
              <a:t>ā</a:t>
            </a:r>
            <a:endParaRPr lang="lv-LV" dirty="0"/>
          </a:p>
          <a:p>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49688"/>
            <a:ext cx="511256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48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416824"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26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36639"/>
            <a:ext cx="88924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81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r>
              <a:rPr lang="lv-LV" dirty="0"/>
              <a:t>Ēšana ir viena no dzīves </a:t>
            </a:r>
            <a:r>
              <a:rPr lang="lv-LV" dirty="0" smtClean="0"/>
              <a:t>lielākajām baudām, bet </a:t>
            </a:r>
            <a:r>
              <a:rPr lang="lv-LV" dirty="0"/>
              <a:t>m</a:t>
            </a:r>
            <a:r>
              <a:rPr lang="lv-LV" dirty="0" smtClean="0"/>
              <a:t>ēs ēdam lai dzīvotu ,nevis dzīvojam lai ēstu.</a:t>
            </a:r>
          </a:p>
          <a:p>
            <a:endParaRPr lang="lv-LV" dirty="0" smtClean="0"/>
          </a:p>
          <a:p>
            <a:r>
              <a:rPr lang="lv-LV" dirty="0"/>
              <a:t>P</a:t>
            </a:r>
            <a:r>
              <a:rPr lang="lv-LV" dirty="0" smtClean="0"/>
              <a:t>ārtika </a:t>
            </a:r>
            <a:r>
              <a:rPr lang="lv-LV" dirty="0"/>
              <a:t>ir nepieciešama </a:t>
            </a:r>
            <a:r>
              <a:rPr lang="lv-LV" dirty="0" smtClean="0"/>
              <a:t>lai  nodrošinātu </a:t>
            </a:r>
            <a:r>
              <a:rPr lang="lv-LV" dirty="0"/>
              <a:t>ķ</a:t>
            </a:r>
            <a:r>
              <a:rPr lang="lv-LV" dirty="0" smtClean="0"/>
              <a:t>ermeni ar nepieciešamajām barības </a:t>
            </a:r>
            <a:r>
              <a:rPr lang="lv-LV" dirty="0"/>
              <a:t>vielām, </a:t>
            </a:r>
            <a:r>
              <a:rPr lang="lv-LV" dirty="0" smtClean="0"/>
              <a:t>enerģiju, spēju pretoties infekcijām  </a:t>
            </a:r>
            <a:r>
              <a:rPr lang="lv-LV" dirty="0"/>
              <a:t>un </a:t>
            </a:r>
            <a:r>
              <a:rPr lang="lv-LV" dirty="0" smtClean="0"/>
              <a:t>ļaut Jums baudīt pilnīgu, produktīvu </a:t>
            </a:r>
            <a:r>
              <a:rPr lang="lv-LV" dirty="0"/>
              <a:t>dzīvi</a:t>
            </a:r>
            <a:r>
              <a:rPr lang="lv-LV" dirty="0" smtClean="0"/>
              <a:t>.</a:t>
            </a:r>
          </a:p>
          <a:p>
            <a:pPr marL="109728" indent="0">
              <a:buNone/>
            </a:pPr>
            <a:r>
              <a:rPr lang="lv-LV" sz="1400" dirty="0" err="1">
                <a:solidFill>
                  <a:schemeClr val="accent1"/>
                </a:solidFill>
              </a:rPr>
              <a:t>Home</a:t>
            </a:r>
            <a:r>
              <a:rPr lang="lv-LV" sz="1400" dirty="0">
                <a:solidFill>
                  <a:schemeClr val="accent1"/>
                </a:solidFill>
              </a:rPr>
              <a:t> </a:t>
            </a:r>
            <a:r>
              <a:rPr lang="lv-LV" sz="1400" dirty="0" err="1">
                <a:solidFill>
                  <a:schemeClr val="accent1"/>
                </a:solidFill>
              </a:rPr>
              <a:t>and</a:t>
            </a:r>
            <a:r>
              <a:rPr lang="lv-LV" sz="1400" dirty="0">
                <a:solidFill>
                  <a:schemeClr val="accent1"/>
                </a:solidFill>
              </a:rPr>
              <a:t> </a:t>
            </a:r>
            <a:r>
              <a:rPr lang="lv-LV" sz="1400" dirty="0" err="1">
                <a:solidFill>
                  <a:schemeClr val="accent1"/>
                </a:solidFill>
              </a:rPr>
              <a:t>Garden</a:t>
            </a:r>
            <a:r>
              <a:rPr lang="lv-LV" sz="1400" dirty="0">
                <a:solidFill>
                  <a:schemeClr val="accent1"/>
                </a:solidFill>
              </a:rPr>
              <a:t> </a:t>
            </a:r>
            <a:r>
              <a:rPr lang="lv-LV" sz="1400" dirty="0" err="1">
                <a:solidFill>
                  <a:schemeClr val="accent1"/>
                </a:solidFill>
              </a:rPr>
              <a:t>Bulletin</a:t>
            </a:r>
            <a:r>
              <a:rPr lang="lv-LV" sz="1400" dirty="0">
                <a:solidFill>
                  <a:schemeClr val="accent1"/>
                </a:solidFill>
              </a:rPr>
              <a:t> No. 232-CP, </a:t>
            </a:r>
            <a:r>
              <a:rPr lang="lv-LV" sz="1400" dirty="0" err="1">
                <a:solidFill>
                  <a:schemeClr val="accent1"/>
                </a:solidFill>
              </a:rPr>
              <a:t>June</a:t>
            </a:r>
            <a:r>
              <a:rPr lang="lv-LV" sz="1400" dirty="0">
                <a:solidFill>
                  <a:schemeClr val="accent1"/>
                </a:solidFill>
              </a:rPr>
              <a:t> 2011 </a:t>
            </a:r>
            <a:r>
              <a:rPr lang="lv-LV" sz="1400" dirty="0" err="1">
                <a:solidFill>
                  <a:schemeClr val="accent1"/>
                </a:solidFill>
              </a:rPr>
              <a:t>and</a:t>
            </a:r>
            <a:r>
              <a:rPr lang="lv-LV" sz="1400" dirty="0">
                <a:solidFill>
                  <a:schemeClr val="accent1"/>
                </a:solidFill>
              </a:rPr>
              <a:t> USDA </a:t>
            </a:r>
            <a:r>
              <a:rPr lang="lv-LV" sz="1400" dirty="0" err="1">
                <a:solidFill>
                  <a:schemeClr val="accent1"/>
                </a:solidFill>
              </a:rPr>
              <a:t>Center</a:t>
            </a:r>
            <a:endParaRPr lang="lv-LV" sz="1400" dirty="0">
              <a:solidFill>
                <a:schemeClr val="accent1"/>
              </a:solidFill>
            </a:endParaRPr>
          </a:p>
          <a:p>
            <a:pPr marL="109728" indent="0">
              <a:buNone/>
            </a:pPr>
            <a:r>
              <a:rPr lang="lv-LV" sz="1400" dirty="0" err="1">
                <a:solidFill>
                  <a:schemeClr val="accent1"/>
                </a:solidFill>
              </a:rPr>
              <a:t>for</a:t>
            </a:r>
            <a:r>
              <a:rPr lang="lv-LV" sz="1400" dirty="0">
                <a:solidFill>
                  <a:schemeClr val="accent1"/>
                </a:solidFill>
              </a:rPr>
              <a:t> </a:t>
            </a:r>
            <a:r>
              <a:rPr lang="lv-LV" sz="1400" dirty="0" err="1">
                <a:solidFill>
                  <a:schemeClr val="accent1"/>
                </a:solidFill>
              </a:rPr>
              <a:t>Nutrition</a:t>
            </a:r>
            <a:r>
              <a:rPr lang="lv-LV" sz="1400" dirty="0">
                <a:solidFill>
                  <a:schemeClr val="accent1"/>
                </a:solidFill>
              </a:rPr>
              <a:t> </a:t>
            </a:r>
            <a:r>
              <a:rPr lang="lv-LV" sz="1400" dirty="0" err="1">
                <a:solidFill>
                  <a:schemeClr val="accent1"/>
                </a:solidFill>
              </a:rPr>
              <a:t>and</a:t>
            </a:r>
            <a:r>
              <a:rPr lang="lv-LV" sz="1400" dirty="0">
                <a:solidFill>
                  <a:schemeClr val="accent1"/>
                </a:solidFill>
              </a:rPr>
              <a:t> </a:t>
            </a:r>
            <a:r>
              <a:rPr lang="lv-LV" sz="1400" dirty="0" err="1">
                <a:solidFill>
                  <a:schemeClr val="accent1"/>
                </a:solidFill>
              </a:rPr>
              <a:t>Policy</a:t>
            </a:r>
            <a:r>
              <a:rPr lang="lv-LV" sz="1400" dirty="0">
                <a:solidFill>
                  <a:schemeClr val="accent1"/>
                </a:solidFill>
              </a:rPr>
              <a:t> </a:t>
            </a:r>
            <a:r>
              <a:rPr lang="lv-LV" sz="1400" dirty="0" err="1">
                <a:solidFill>
                  <a:schemeClr val="accent1"/>
                </a:solidFill>
              </a:rPr>
              <a:t>Promotion</a:t>
            </a:r>
            <a:r>
              <a:rPr lang="lv-LV" sz="1400" dirty="0">
                <a:solidFill>
                  <a:schemeClr val="accent1"/>
                </a:solidFill>
              </a:rPr>
              <a:t> 10 Tips </a:t>
            </a:r>
            <a:r>
              <a:rPr lang="lv-LV" sz="1400" dirty="0" err="1">
                <a:solidFill>
                  <a:schemeClr val="accent1"/>
                </a:solidFill>
              </a:rPr>
              <a:t>Nutrition</a:t>
            </a:r>
            <a:r>
              <a:rPr lang="lv-LV" sz="1400" dirty="0">
                <a:solidFill>
                  <a:schemeClr val="accent1"/>
                </a:solidFill>
              </a:rPr>
              <a:t> </a:t>
            </a:r>
            <a:r>
              <a:rPr lang="lv-LV" sz="1400" dirty="0" err="1">
                <a:solidFill>
                  <a:schemeClr val="accent1"/>
                </a:solidFill>
              </a:rPr>
              <a:t>Education</a:t>
            </a:r>
            <a:r>
              <a:rPr lang="lv-LV" sz="1400" dirty="0">
                <a:solidFill>
                  <a:schemeClr val="accent1"/>
                </a:solidFill>
              </a:rPr>
              <a:t> </a:t>
            </a:r>
            <a:r>
              <a:rPr lang="lv-LV" sz="1400" dirty="0" err="1">
                <a:solidFill>
                  <a:schemeClr val="accent1"/>
                </a:solidFill>
              </a:rPr>
              <a:t>Series</a:t>
            </a:r>
            <a:r>
              <a:rPr lang="lv-LV" sz="1400" dirty="0">
                <a:solidFill>
                  <a:schemeClr val="accent1"/>
                </a:solidFill>
              </a:rPr>
              <a:t> DG </a:t>
            </a:r>
            <a:r>
              <a:rPr lang="lv-LV" sz="1400" dirty="0" err="1">
                <a:solidFill>
                  <a:schemeClr val="accent1"/>
                </a:solidFill>
              </a:rPr>
              <a:t>TipSheets</a:t>
            </a:r>
            <a:r>
              <a:rPr lang="lv-LV" sz="1400" dirty="0">
                <a:solidFill>
                  <a:schemeClr val="accent1"/>
                </a:solidFill>
              </a:rPr>
              <a:t> No. 8, </a:t>
            </a:r>
            <a:r>
              <a:rPr lang="lv-LV" sz="1400" dirty="0" err="1">
                <a:solidFill>
                  <a:schemeClr val="accent1"/>
                </a:solidFill>
              </a:rPr>
              <a:t>June</a:t>
            </a:r>
            <a:r>
              <a:rPr lang="lv-LV" sz="1400" dirty="0">
                <a:solidFill>
                  <a:schemeClr val="accent1"/>
                </a:solidFill>
              </a:rPr>
              <a:t> 2011, http://</a:t>
            </a:r>
          </a:p>
          <a:p>
            <a:pPr marL="109728" indent="0">
              <a:buNone/>
            </a:pPr>
            <a:r>
              <a:rPr lang="lv-LV" sz="1400" dirty="0" err="1">
                <a:solidFill>
                  <a:schemeClr val="accent1"/>
                </a:solidFill>
              </a:rPr>
              <a:t>www.choosemyplate.gov</a:t>
            </a:r>
            <a:r>
              <a:rPr lang="lv-LV" sz="1400" dirty="0">
                <a:solidFill>
                  <a:schemeClr val="accent1"/>
                </a:solidFill>
              </a:rPr>
              <a:t>/</a:t>
            </a:r>
            <a:r>
              <a:rPr lang="lv-LV" sz="1400" dirty="0" err="1">
                <a:solidFill>
                  <a:schemeClr val="accent1"/>
                </a:solidFill>
              </a:rPr>
              <a:t>healthy-eating-tips</a:t>
            </a:r>
            <a:r>
              <a:rPr lang="lv-LV" sz="1400" dirty="0">
                <a:solidFill>
                  <a:schemeClr val="accent1"/>
                </a:solidFill>
              </a:rPr>
              <a:t>/</a:t>
            </a:r>
            <a:r>
              <a:rPr lang="lv-LV" sz="1400" dirty="0" err="1">
                <a:solidFill>
                  <a:schemeClr val="accent1"/>
                </a:solidFill>
              </a:rPr>
              <a:t>ten-tips.html.</a:t>
            </a:r>
            <a:endParaRPr lang="lv-LV" sz="1400" dirty="0">
              <a:solidFill>
                <a:schemeClr val="accent1"/>
              </a:solidFill>
            </a:endParaRPr>
          </a:p>
        </p:txBody>
      </p:sp>
    </p:spTree>
    <p:extLst>
      <p:ext uri="{BB962C8B-B14F-4D97-AF65-F5344CB8AC3E}">
        <p14:creationId xmlns:p14="http://schemas.microsoft.com/office/powerpoint/2010/main" val="183450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Balastvielas</a:t>
            </a:r>
            <a:endParaRPr lang="lv-LV" dirty="0"/>
          </a:p>
        </p:txBody>
      </p:sp>
      <p:sp>
        <p:nvSpPr>
          <p:cNvPr id="3" name="Content Placeholder 2"/>
          <p:cNvSpPr>
            <a:spLocks noGrp="1"/>
          </p:cNvSpPr>
          <p:nvPr>
            <p:ph idx="1"/>
          </p:nvPr>
        </p:nvSpPr>
        <p:spPr/>
        <p:txBody>
          <a:bodyPr>
            <a:normAutofit fontScale="92500" lnSpcReduction="10000"/>
          </a:bodyPr>
          <a:lstStyle/>
          <a:p>
            <a:pPr>
              <a:buNone/>
            </a:pPr>
            <a:r>
              <a:rPr lang="lv-LV" dirty="0"/>
              <a:t>Ūdenī nešķīstošās balastvielas ( resnajā zarnās nesadalās </a:t>
            </a:r>
            <a:r>
              <a:rPr lang="lv-LV" i="1" dirty="0"/>
              <a:t>,, nefermentējamās</a:t>
            </a:r>
            <a:r>
              <a:rPr lang="lv-LV" i="1" dirty="0" smtClean="0"/>
              <a:t>,,): </a:t>
            </a:r>
            <a:r>
              <a:rPr lang="lv-LV" i="1" dirty="0" smtClean="0">
                <a:solidFill>
                  <a:srgbClr val="FF0000"/>
                </a:solidFill>
              </a:rPr>
              <a:t>klijas</a:t>
            </a:r>
            <a:endParaRPr lang="lv-LV" i="1" dirty="0">
              <a:solidFill>
                <a:srgbClr val="FF0000"/>
              </a:solidFill>
            </a:endParaRPr>
          </a:p>
          <a:p>
            <a:pPr>
              <a:buNone/>
            </a:pPr>
            <a:r>
              <a:rPr lang="lv-LV" dirty="0"/>
              <a:t>                            -  celuloze,</a:t>
            </a:r>
          </a:p>
          <a:p>
            <a:pPr>
              <a:buNone/>
            </a:pPr>
            <a:r>
              <a:rPr lang="lv-LV" dirty="0"/>
              <a:t>                            - hemiceluloze,</a:t>
            </a:r>
          </a:p>
          <a:p>
            <a:pPr>
              <a:buNone/>
            </a:pPr>
            <a:r>
              <a:rPr lang="lv-LV" dirty="0"/>
              <a:t>                            - lignīns.</a:t>
            </a:r>
          </a:p>
          <a:p>
            <a:pPr marL="109728" indent="0">
              <a:buNone/>
            </a:pPr>
            <a:endParaRPr lang="lv-LV" dirty="0" smtClean="0"/>
          </a:p>
          <a:p>
            <a:pPr>
              <a:buNone/>
              <a:defRPr/>
            </a:pPr>
            <a:r>
              <a:rPr lang="lv-LV" dirty="0"/>
              <a:t>Ūdenī šķīstošās balastvielas ( resnajā zarnā sadalās </a:t>
            </a:r>
            <a:r>
              <a:rPr lang="lv-LV" i="1" dirty="0"/>
              <a:t>,, fermentējamās,, </a:t>
            </a:r>
            <a:r>
              <a:rPr lang="lv-LV" dirty="0" smtClean="0"/>
              <a:t>) </a:t>
            </a:r>
            <a:r>
              <a:rPr lang="lv-LV" i="1" dirty="0" smtClean="0">
                <a:solidFill>
                  <a:srgbClr val="FF0000"/>
                </a:solidFill>
              </a:rPr>
              <a:t>auzas, augļi</a:t>
            </a:r>
            <a:endParaRPr lang="lv-LV" i="1" dirty="0">
              <a:solidFill>
                <a:srgbClr val="FF0000"/>
              </a:solidFill>
            </a:endParaRPr>
          </a:p>
          <a:p>
            <a:pPr>
              <a:buNone/>
              <a:defRPr/>
            </a:pPr>
            <a:r>
              <a:rPr lang="lv-LV" dirty="0"/>
              <a:t>                            - pektīni,</a:t>
            </a:r>
          </a:p>
          <a:p>
            <a:pPr>
              <a:buNone/>
              <a:defRPr/>
            </a:pPr>
            <a:r>
              <a:rPr lang="lv-LV" dirty="0"/>
              <a:t>                            - </a:t>
            </a:r>
            <a:r>
              <a:rPr lang="lv-LV" dirty="0" err="1"/>
              <a:t>oligosaharīdi</a:t>
            </a:r>
            <a:r>
              <a:rPr lang="lv-LV" dirty="0"/>
              <a:t>,</a:t>
            </a:r>
          </a:p>
          <a:p>
            <a:pPr>
              <a:buNone/>
              <a:defRPr/>
            </a:pPr>
            <a:r>
              <a:rPr lang="lv-LV" dirty="0"/>
              <a:t>                            - rezistentā ciete.</a:t>
            </a:r>
          </a:p>
          <a:p>
            <a:pPr>
              <a:buFont typeface="Wingdings" pitchFamily="2" charset="2"/>
              <a:buChar char="ü"/>
            </a:pPr>
            <a:endParaRPr lang="lv-LV" dirty="0"/>
          </a:p>
          <a:p>
            <a:endParaRPr lang="lv-LV"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202" y="0"/>
            <a:ext cx="3463798" cy="221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5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Balastvielu ietekmes</a:t>
            </a:r>
          </a:p>
        </p:txBody>
      </p:sp>
      <p:sp>
        <p:nvSpPr>
          <p:cNvPr id="3" name="Content Placeholder 2"/>
          <p:cNvSpPr>
            <a:spLocks noGrp="1"/>
          </p:cNvSpPr>
          <p:nvPr>
            <p:ph idx="1"/>
          </p:nvPr>
        </p:nvSpPr>
        <p:spPr/>
        <p:txBody>
          <a:bodyPr/>
          <a:lstStyle/>
          <a:p>
            <a:pPr>
              <a:buNone/>
            </a:pPr>
            <a:r>
              <a:rPr lang="lv-LV" dirty="0"/>
              <a:t>Tievajās zarnās:</a:t>
            </a:r>
          </a:p>
          <a:p>
            <a:pPr>
              <a:buFont typeface="Wingdings" pitchFamily="2" charset="2"/>
              <a:buChar char="ü"/>
            </a:pPr>
            <a:r>
              <a:rPr lang="lv-LV" dirty="0"/>
              <a:t>samazina holesterīnu un </a:t>
            </a:r>
            <a:r>
              <a:rPr lang="lv-LV" dirty="0" err="1"/>
              <a:t>triglicerīdus</a:t>
            </a:r>
            <a:r>
              <a:rPr lang="lv-LV" dirty="0"/>
              <a:t> plazmā,</a:t>
            </a:r>
          </a:p>
          <a:p>
            <a:pPr>
              <a:buFont typeface="Wingdings" pitchFamily="2" charset="2"/>
              <a:buChar char="ü"/>
            </a:pPr>
            <a:r>
              <a:rPr lang="lv-LV" dirty="0"/>
              <a:t>samazina holesterīna un žults skābju uzsūkšanos,</a:t>
            </a:r>
          </a:p>
          <a:p>
            <a:pPr>
              <a:buFont typeface="Wingdings" pitchFamily="2" charset="2"/>
              <a:buChar char="ü"/>
            </a:pPr>
            <a:r>
              <a:rPr lang="lv-LV" dirty="0"/>
              <a:t>palēnina glikozes pieaugumu asinīs pēc ēšanas,</a:t>
            </a:r>
          </a:p>
          <a:p>
            <a:pPr>
              <a:buFont typeface="Wingdings" pitchFamily="2" charset="2"/>
              <a:buChar char="ü"/>
            </a:pPr>
            <a:r>
              <a:rPr lang="lv-LV" dirty="0"/>
              <a:t>palēnina uzturvielu uzsūkšanos, tauki, minerālvielas.</a:t>
            </a:r>
          </a:p>
          <a:p>
            <a:endParaRPr lang="lv-LV" dirty="0"/>
          </a:p>
        </p:txBody>
      </p:sp>
    </p:spTree>
    <p:extLst>
      <p:ext uri="{BB962C8B-B14F-4D97-AF65-F5344CB8AC3E}">
        <p14:creationId xmlns:p14="http://schemas.microsoft.com/office/powerpoint/2010/main" val="113312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Balastvielu ietekmes</a:t>
            </a:r>
          </a:p>
        </p:txBody>
      </p:sp>
      <p:sp>
        <p:nvSpPr>
          <p:cNvPr id="3" name="Content Placeholder 2"/>
          <p:cNvSpPr>
            <a:spLocks noGrp="1"/>
          </p:cNvSpPr>
          <p:nvPr>
            <p:ph idx="1"/>
          </p:nvPr>
        </p:nvSpPr>
        <p:spPr/>
        <p:txBody>
          <a:bodyPr>
            <a:normAutofit fontScale="85000" lnSpcReduction="20000"/>
          </a:bodyPr>
          <a:lstStyle/>
          <a:p>
            <a:pPr>
              <a:buNone/>
              <a:defRPr/>
            </a:pPr>
            <a:r>
              <a:rPr lang="lv-LV" dirty="0"/>
              <a:t>Resnajās zarnās:</a:t>
            </a:r>
          </a:p>
          <a:p>
            <a:pPr>
              <a:buFont typeface="Wingdings" pitchFamily="2" charset="2"/>
              <a:buChar char="ü"/>
              <a:defRPr/>
            </a:pPr>
            <a:r>
              <a:rPr lang="lv-LV" dirty="0" smtClean="0"/>
              <a:t>paātrina </a:t>
            </a:r>
            <a:r>
              <a:rPr lang="lv-LV" dirty="0"/>
              <a:t>zarnu satura virzīšanu uz priekšu,</a:t>
            </a:r>
          </a:p>
          <a:p>
            <a:pPr>
              <a:buFont typeface="Wingdings" pitchFamily="2" charset="2"/>
              <a:buChar char="ü"/>
              <a:defRPr/>
            </a:pPr>
            <a:r>
              <a:rPr lang="lv-LV" dirty="0"/>
              <a:t>sašķidrina </a:t>
            </a:r>
            <a:r>
              <a:rPr lang="lv-LV" dirty="0" smtClean="0"/>
              <a:t>izkārnījumus,</a:t>
            </a:r>
            <a:endParaRPr lang="lv-LV" dirty="0"/>
          </a:p>
          <a:p>
            <a:pPr>
              <a:buFont typeface="Wingdings" pitchFamily="2" charset="2"/>
              <a:buChar char="ü"/>
              <a:defRPr/>
            </a:pPr>
            <a:r>
              <a:rPr lang="lv-LV" dirty="0"/>
              <a:t>palielina izkārnījumu daudzumu un veicina vēdera izeju,</a:t>
            </a:r>
          </a:p>
          <a:p>
            <a:pPr>
              <a:buFont typeface="Wingdings" pitchFamily="2" charset="2"/>
              <a:buChar char="ü"/>
              <a:defRPr/>
            </a:pPr>
            <a:r>
              <a:rPr lang="lv-LV" dirty="0"/>
              <a:t>samazina kaitīgu vielu rašanos un uzsūkšanos, </a:t>
            </a:r>
            <a:endParaRPr lang="lv-LV" dirty="0" smtClean="0"/>
          </a:p>
          <a:p>
            <a:pPr marL="109728" indent="0">
              <a:buNone/>
              <a:defRPr/>
            </a:pPr>
            <a:r>
              <a:rPr lang="lv-LV" dirty="0" smtClean="0"/>
              <a:t>( </a:t>
            </a:r>
            <a:r>
              <a:rPr lang="lv-LV" dirty="0"/>
              <a:t>endogēnās toksiskās un kancerogēnās vielas, eksogēnie toksīni </a:t>
            </a:r>
            <a:r>
              <a:rPr lang="lv-LV" dirty="0" smtClean="0"/>
              <a:t>),</a:t>
            </a:r>
          </a:p>
          <a:p>
            <a:pPr marL="109728" indent="0">
              <a:buNone/>
              <a:defRPr/>
            </a:pPr>
            <a:endParaRPr lang="lv-LV" dirty="0"/>
          </a:p>
          <a:p>
            <a:pPr>
              <a:buFont typeface="Wingdings" pitchFamily="2" charset="2"/>
              <a:buChar char="ü"/>
              <a:defRPr/>
            </a:pPr>
            <a:r>
              <a:rPr lang="lv-LV" dirty="0"/>
              <a:t>veicina rūgšanu, </a:t>
            </a:r>
            <a:r>
              <a:rPr lang="lv-LV" i="1" dirty="0"/>
              <a:t>( fermentāciju), </a:t>
            </a:r>
            <a:r>
              <a:rPr lang="lv-LV" dirty="0" smtClean="0"/>
              <a:t>lakto baciļi, bifido baktērijas, daži </a:t>
            </a:r>
            <a:r>
              <a:rPr lang="lv-LV" dirty="0" err="1" smtClean="0"/>
              <a:t>cocci</a:t>
            </a:r>
            <a:r>
              <a:rPr lang="lv-LV" dirty="0" smtClean="0"/>
              <a:t> </a:t>
            </a:r>
            <a:r>
              <a:rPr lang="lv-LV" dirty="0"/>
              <a:t>un raugi,</a:t>
            </a:r>
          </a:p>
          <a:p>
            <a:pPr marL="109728" indent="0">
              <a:buNone/>
              <a:defRPr/>
            </a:pPr>
            <a:endParaRPr lang="lv-LV" dirty="0"/>
          </a:p>
          <a:p>
            <a:pPr>
              <a:buFont typeface="Wingdings" pitchFamily="2" charset="2"/>
              <a:buChar char="ü"/>
              <a:defRPr/>
            </a:pPr>
            <a:r>
              <a:rPr lang="lv-LV" dirty="0"/>
              <a:t>veicina vēdera uzpūšanos. </a:t>
            </a:r>
          </a:p>
          <a:p>
            <a:endParaRPr lang="lv-LV" dirty="0"/>
          </a:p>
        </p:txBody>
      </p:sp>
    </p:spTree>
    <p:extLst>
      <p:ext uri="{BB962C8B-B14F-4D97-AF65-F5344CB8AC3E}">
        <p14:creationId xmlns:p14="http://schemas.microsoft.com/office/powerpoint/2010/main" val="333000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Balastvielas g/100g.</a:t>
            </a:r>
          </a:p>
        </p:txBody>
      </p:sp>
      <p:sp>
        <p:nvSpPr>
          <p:cNvPr id="3" name="Content Placeholder 2"/>
          <p:cNvSpPr>
            <a:spLocks noGrp="1"/>
          </p:cNvSpPr>
          <p:nvPr>
            <p:ph idx="1"/>
          </p:nvPr>
        </p:nvSpPr>
        <p:spPr/>
        <p:txBody>
          <a:bodyPr>
            <a:normAutofit fontScale="70000" lnSpcReduction="20000"/>
          </a:bodyPr>
          <a:lstStyle/>
          <a:p>
            <a:pPr>
              <a:buNone/>
              <a:defRPr/>
            </a:pPr>
            <a:r>
              <a:rPr lang="lv-LV" dirty="0"/>
              <a:t> </a:t>
            </a:r>
            <a:r>
              <a:rPr lang="lv-LV" b="1" dirty="0"/>
              <a:t>Vēlams 30 g dienā.</a:t>
            </a:r>
          </a:p>
          <a:p>
            <a:pPr>
              <a:buNone/>
              <a:defRPr/>
            </a:pPr>
            <a:r>
              <a:rPr lang="lv-LV" dirty="0"/>
              <a:t>1. Kviešu klijas         48,0                             1. Pupiņas baltās                17,0</a:t>
            </a:r>
          </a:p>
          <a:p>
            <a:pPr>
              <a:buNone/>
              <a:defRPr/>
            </a:pPr>
            <a:r>
              <a:rPr lang="lv-LV" dirty="0"/>
              <a:t>2. Auzu pārslas        9,6                               2. Zirņi, dzeltenie                16,7</a:t>
            </a:r>
          </a:p>
          <a:p>
            <a:pPr>
              <a:buNone/>
              <a:defRPr/>
            </a:pPr>
            <a:r>
              <a:rPr lang="lv-LV" dirty="0"/>
              <a:t>3. Graudu maize      7,4                               3. Mandeles                        10,0</a:t>
            </a:r>
          </a:p>
          <a:p>
            <a:pPr>
              <a:buNone/>
              <a:defRPr/>
            </a:pPr>
            <a:r>
              <a:rPr lang="lv-LV" dirty="0"/>
              <a:t>4.Kviešu putraimi    7,0                               4. Kokosrieksti    </a:t>
            </a:r>
            <a:r>
              <a:rPr lang="lv-LV" dirty="0" smtClean="0"/>
              <a:t>                 </a:t>
            </a:r>
            <a:r>
              <a:rPr lang="lv-LV" dirty="0"/>
              <a:t>9,0</a:t>
            </a:r>
          </a:p>
          <a:p>
            <a:pPr>
              <a:buNone/>
              <a:defRPr/>
            </a:pPr>
            <a:r>
              <a:rPr lang="lv-LV" dirty="0"/>
              <a:t>5. Rudzu maize        5,4                               5. Zemesrieksti grauzdēti    7,3</a:t>
            </a:r>
          </a:p>
          <a:p>
            <a:pPr>
              <a:buNone/>
              <a:defRPr/>
            </a:pPr>
            <a:r>
              <a:rPr lang="lv-LV" dirty="0"/>
              <a:t>6. Miežu grūbas      4,6                                6. Lazdu rieksti                     7,3</a:t>
            </a:r>
          </a:p>
          <a:p>
            <a:pPr>
              <a:buNone/>
              <a:defRPr/>
            </a:pPr>
            <a:r>
              <a:rPr lang="lv-LV" dirty="0"/>
              <a:t>7. Kukurūzas pārslas </a:t>
            </a:r>
            <a:r>
              <a:rPr lang="lv-LV" sz="2400" dirty="0"/>
              <a:t>( </a:t>
            </a:r>
            <a:r>
              <a:rPr lang="lv-LV" sz="2400" dirty="0" err="1"/>
              <a:t>Corn-</a:t>
            </a:r>
            <a:r>
              <a:rPr lang="lv-LV" sz="2400" dirty="0"/>
              <a:t> </a:t>
            </a:r>
            <a:r>
              <a:rPr lang="lv-LV" sz="2400" dirty="0" err="1"/>
              <a:t>flakes</a:t>
            </a:r>
            <a:r>
              <a:rPr lang="lv-LV" sz="2400" dirty="0"/>
              <a:t>) </a:t>
            </a:r>
            <a:r>
              <a:rPr lang="lv-LV" dirty="0"/>
              <a:t>4,0        7. </a:t>
            </a:r>
            <a:r>
              <a:rPr lang="lv-LV" dirty="0" smtClean="0"/>
              <a:t>Valrieksti                        4,7</a:t>
            </a:r>
            <a:endParaRPr lang="lv-LV" dirty="0"/>
          </a:p>
          <a:p>
            <a:pPr>
              <a:buNone/>
              <a:defRPr/>
            </a:pPr>
            <a:r>
              <a:rPr lang="lv-LV" dirty="0"/>
              <a:t>8. Baltmaize             3,0</a:t>
            </a:r>
          </a:p>
          <a:p>
            <a:pPr>
              <a:buNone/>
              <a:defRPr/>
            </a:pPr>
            <a:r>
              <a:rPr lang="lv-LV" dirty="0"/>
              <a:t>9. </a:t>
            </a:r>
            <a:r>
              <a:rPr lang="lv-LV" dirty="0" err="1"/>
              <a:t>Bulkas</a:t>
            </a:r>
            <a:r>
              <a:rPr lang="lv-LV" dirty="0"/>
              <a:t>                   3,0</a:t>
            </a:r>
          </a:p>
          <a:p>
            <a:pPr>
              <a:buNone/>
              <a:defRPr/>
            </a:pPr>
            <a:r>
              <a:rPr lang="lv-LV" dirty="0"/>
              <a:t>10. Makaroni            3,0</a:t>
            </a:r>
          </a:p>
          <a:p>
            <a:pPr>
              <a:buNone/>
              <a:defRPr/>
            </a:pPr>
            <a:r>
              <a:rPr lang="lv-LV" dirty="0"/>
              <a:t>11. Rīsi, pulēti          1,4</a:t>
            </a:r>
          </a:p>
          <a:p>
            <a:endParaRPr lang="lv-LV" dirty="0"/>
          </a:p>
        </p:txBody>
      </p:sp>
    </p:spTree>
    <p:extLst>
      <p:ext uri="{BB962C8B-B14F-4D97-AF65-F5344CB8AC3E}">
        <p14:creationId xmlns:p14="http://schemas.microsoft.com/office/powerpoint/2010/main" val="325056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Olbaltumvielas</a:t>
            </a:r>
          </a:p>
        </p:txBody>
      </p:sp>
      <p:sp>
        <p:nvSpPr>
          <p:cNvPr id="3" name="Content Placeholder 2"/>
          <p:cNvSpPr>
            <a:spLocks noGrp="1"/>
          </p:cNvSpPr>
          <p:nvPr>
            <p:ph idx="1"/>
          </p:nvPr>
        </p:nvSpPr>
        <p:spPr/>
        <p:txBody>
          <a:bodyPr/>
          <a:lstStyle/>
          <a:p>
            <a:r>
              <a:rPr lang="lv-LV" dirty="0"/>
              <a:t>Olbaltumvielas organismā nekalpo kā nozīmīgs enerģijas avots. Tās nodrošina tikai 6-8% no organisma kopējās nepieciešamas enerģijas. Olbaltumvielas enerģijas ieguvei sāk izmantot ekstremālās, ilgstošās slodzēs, </a:t>
            </a:r>
            <a:r>
              <a:rPr lang="lv-LV" dirty="0" smtClean="0"/>
              <a:t>maratonskrējienā</a:t>
            </a:r>
            <a:r>
              <a:rPr lang="lv-LV" dirty="0"/>
              <a:t>, triatlonā, un badošanās </a:t>
            </a:r>
            <a:r>
              <a:rPr lang="lv-LV" dirty="0" smtClean="0"/>
              <a:t>laikā, šoka stāvokļos.</a:t>
            </a:r>
            <a:endParaRPr lang="lv-LV" dirty="0"/>
          </a:p>
          <a:p>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330" y="188640"/>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70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Ar olbaltumvielām bagāti produkti ir gaļa, zivis, piens, biezpiens, siers, olas, pākšaugi, rieksti, sēklas, soja.</a:t>
            </a:r>
          </a:p>
          <a:p>
            <a:endParaRPr lang="lv-LV"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789040"/>
            <a:ext cx="4262958" cy="220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55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Olbaltumvielu diennakts devas</a:t>
            </a:r>
            <a:endParaRPr lang="lv-LV" dirty="0"/>
          </a:p>
        </p:txBody>
      </p:sp>
      <p:sp>
        <p:nvSpPr>
          <p:cNvPr id="3" name="Content Placeholder 2"/>
          <p:cNvSpPr>
            <a:spLocks noGrp="1"/>
          </p:cNvSpPr>
          <p:nvPr>
            <p:ph idx="1"/>
          </p:nvPr>
        </p:nvSpPr>
        <p:spPr/>
        <p:txBody>
          <a:bodyPr/>
          <a:lstStyle/>
          <a:p>
            <a:pPr>
              <a:lnSpc>
                <a:spcPct val="90000"/>
              </a:lnSpc>
              <a:buFont typeface="Wingdings 2" pitchFamily="18" charset="2"/>
              <a:buNone/>
            </a:pPr>
            <a:r>
              <a:rPr lang="lv-LV" dirty="0"/>
              <a:t>Praktiskos aprēķinos pieņem, ka pieaugušam, veselam cilvēkam nepieciešams –</a:t>
            </a:r>
          </a:p>
          <a:p>
            <a:pPr>
              <a:lnSpc>
                <a:spcPct val="90000"/>
              </a:lnSpc>
              <a:buFont typeface="Wingdings 2" pitchFamily="18" charset="2"/>
              <a:buNone/>
            </a:pPr>
            <a:r>
              <a:rPr lang="lv-LV" dirty="0"/>
              <a:t>           </a:t>
            </a:r>
            <a:r>
              <a:rPr lang="lv-LV" b="1" dirty="0"/>
              <a:t>1 g/ kg/ dienā</a:t>
            </a:r>
          </a:p>
          <a:p>
            <a:pPr>
              <a:lnSpc>
                <a:spcPct val="90000"/>
              </a:lnSpc>
              <a:buFont typeface="Wingdings 2" pitchFamily="18" charset="2"/>
              <a:buNone/>
            </a:pPr>
            <a:endParaRPr lang="lv-LV" dirty="0"/>
          </a:p>
          <a:p>
            <a:pPr>
              <a:lnSpc>
                <a:spcPct val="90000"/>
              </a:lnSpc>
              <a:buFontTx/>
              <a:buChar char="-"/>
            </a:pPr>
            <a:r>
              <a:rPr lang="lv-LV" dirty="0"/>
              <a:t>lielāks ( līdz 2 g /kg /d) –</a:t>
            </a:r>
          </a:p>
          <a:p>
            <a:pPr>
              <a:lnSpc>
                <a:spcPct val="90000"/>
              </a:lnSpc>
              <a:buFont typeface="Wingdings 2" pitchFamily="18" charset="2"/>
              <a:buNone/>
            </a:pPr>
            <a:r>
              <a:rPr lang="lv-LV" dirty="0"/>
              <a:t>bērniem, grūtniecēm, zīdītājām, sportistiem</a:t>
            </a:r>
          </a:p>
          <a:p>
            <a:pPr>
              <a:lnSpc>
                <a:spcPct val="90000"/>
              </a:lnSpc>
              <a:buFont typeface="Wingdings 2" pitchFamily="18" charset="2"/>
              <a:buNone/>
            </a:pPr>
            <a:endParaRPr lang="lv-LV" dirty="0"/>
          </a:p>
          <a:p>
            <a:pPr>
              <a:lnSpc>
                <a:spcPct val="90000"/>
              </a:lnSpc>
              <a:buFont typeface="Wingdings 2" pitchFamily="18" charset="2"/>
              <a:buNone/>
            </a:pPr>
            <a:r>
              <a:rPr lang="lv-LV" dirty="0"/>
              <a:t>- mazāks (0,8 g /kg /d) –</a:t>
            </a:r>
          </a:p>
          <a:p>
            <a:pPr>
              <a:lnSpc>
                <a:spcPct val="90000"/>
              </a:lnSpc>
              <a:buFont typeface="Wingdings 2" pitchFamily="18" charset="2"/>
              <a:buNone/>
            </a:pPr>
            <a:r>
              <a:rPr lang="lv-LV" dirty="0"/>
              <a:t>pieaugušajiem, veciem cilvēkiem.</a:t>
            </a:r>
          </a:p>
          <a:p>
            <a:endParaRPr lang="lv-LV" dirty="0"/>
          </a:p>
        </p:txBody>
      </p:sp>
    </p:spTree>
    <p:extLst>
      <p:ext uri="{BB962C8B-B14F-4D97-AF65-F5344CB8AC3E}">
        <p14:creationId xmlns:p14="http://schemas.microsoft.com/office/powerpoint/2010/main" val="69480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Ar muguras smadzeņu bojājumu</a:t>
            </a:r>
            <a:endParaRPr lang="lv-LV" dirty="0"/>
          </a:p>
        </p:txBody>
      </p:sp>
      <p:sp>
        <p:nvSpPr>
          <p:cNvPr id="3" name="Content Placeholder 2"/>
          <p:cNvSpPr>
            <a:spLocks noGrp="1"/>
          </p:cNvSpPr>
          <p:nvPr>
            <p:ph idx="1"/>
          </p:nvPr>
        </p:nvSpPr>
        <p:spPr/>
        <p:txBody>
          <a:bodyPr>
            <a:normAutofit fontScale="92500" lnSpcReduction="10000"/>
          </a:bodyPr>
          <a:lstStyle/>
          <a:p>
            <a:r>
              <a:rPr lang="lv-LV" dirty="0" smtClean="0"/>
              <a:t>Proteīna (olbaltumvielu) </a:t>
            </a:r>
            <a:r>
              <a:rPr lang="lv-LV" dirty="0"/>
              <a:t>vajadzības 0.8g ir 1.0g uz kg ķermeņa svara dienā </a:t>
            </a:r>
            <a:r>
              <a:rPr lang="lv-LV" dirty="0" smtClean="0"/>
              <a:t>ja </a:t>
            </a:r>
            <a:r>
              <a:rPr lang="lv-LV" dirty="0"/>
              <a:t>nav izgulējumu vai </a:t>
            </a:r>
            <a:r>
              <a:rPr lang="lv-LV" dirty="0" smtClean="0"/>
              <a:t>infekcijas</a:t>
            </a:r>
          </a:p>
          <a:p>
            <a:endParaRPr lang="lv-LV" dirty="0"/>
          </a:p>
          <a:p>
            <a:r>
              <a:rPr lang="lv-LV" dirty="0"/>
              <a:t>O</a:t>
            </a:r>
            <a:r>
              <a:rPr lang="lv-LV" dirty="0" smtClean="0"/>
              <a:t>lbaltumvielu daudzumu nosaka pēc izgulējuma pakāpes </a:t>
            </a:r>
          </a:p>
          <a:p>
            <a:r>
              <a:rPr lang="lv-LV" dirty="0" smtClean="0"/>
              <a:t>1 pakāpe  1,2 </a:t>
            </a:r>
            <a:r>
              <a:rPr lang="lv-LV" dirty="0"/>
              <a:t>g/kg, </a:t>
            </a:r>
            <a:endParaRPr lang="lv-LV" dirty="0" smtClean="0"/>
          </a:p>
          <a:p>
            <a:r>
              <a:rPr lang="lv-LV" dirty="0" smtClean="0"/>
              <a:t>2 pakāpe  </a:t>
            </a:r>
            <a:r>
              <a:rPr lang="lv-LV" dirty="0"/>
              <a:t>1,5 g/kg, </a:t>
            </a:r>
            <a:endParaRPr lang="lv-LV" dirty="0" smtClean="0"/>
          </a:p>
          <a:p>
            <a:r>
              <a:rPr lang="lv-LV" dirty="0" smtClean="0"/>
              <a:t>3 - 4 </a:t>
            </a:r>
            <a:r>
              <a:rPr lang="lv-LV" dirty="0"/>
              <a:t>pakāpe </a:t>
            </a:r>
            <a:r>
              <a:rPr lang="lv-LV" dirty="0" smtClean="0"/>
              <a:t> 1,5 </a:t>
            </a:r>
            <a:r>
              <a:rPr lang="lv-LV" dirty="0"/>
              <a:t>– </a:t>
            </a:r>
            <a:r>
              <a:rPr lang="lv-LV" dirty="0" smtClean="0"/>
              <a:t>2 g/kg </a:t>
            </a:r>
            <a:endParaRPr lang="lv-LV" dirty="0"/>
          </a:p>
          <a:p>
            <a:pPr marL="109728" indent="0">
              <a:buNone/>
            </a:pPr>
            <a:r>
              <a:rPr lang="lv-LV" dirty="0"/>
              <a:t/>
            </a:r>
            <a:br>
              <a:rPr lang="lv-LV" dirty="0"/>
            </a:br>
            <a:endParaRPr lang="lv-LV" dirty="0"/>
          </a:p>
        </p:txBody>
      </p:sp>
    </p:spTree>
    <p:extLst>
      <p:ext uri="{BB962C8B-B14F-4D97-AF65-F5344CB8AC3E}">
        <p14:creationId xmlns:p14="http://schemas.microsoft.com/office/powerpoint/2010/main" val="69538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Olbaltumvielu vērtību nosaka neaizstājamo aminoskābju attiecības tajos (vērtīgākajos ir visas neaizstājamās aminoskābes). </a:t>
            </a:r>
          </a:p>
          <a:p>
            <a:endParaRPr lang="lv-LV" dirty="0"/>
          </a:p>
          <a:p>
            <a:r>
              <a:rPr lang="lv-LV" dirty="0"/>
              <a:t>Tādēļ augu izcelsmes olbaltumvielas ir mazvērtīgākas par dzīvnieku izcelsmes olbaltumvielām.</a:t>
            </a:r>
          </a:p>
          <a:p>
            <a:endParaRPr lang="lv-LV" dirty="0"/>
          </a:p>
        </p:txBody>
      </p:sp>
      <p:pic>
        <p:nvPicPr>
          <p:cNvPr id="4" name="Picture 2" descr="http://ts4.mm.bing.net/th?id=H.4942890064742934&amp;w=160&amp;h=106&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006028"/>
            <a:ext cx="2195736" cy="173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985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Tauki</a:t>
            </a:r>
          </a:p>
        </p:txBody>
      </p:sp>
      <p:sp>
        <p:nvSpPr>
          <p:cNvPr id="5" name="Content Placeholder 4"/>
          <p:cNvSpPr>
            <a:spLocks noGrp="1"/>
          </p:cNvSpPr>
          <p:nvPr>
            <p:ph idx="1"/>
          </p:nvPr>
        </p:nvSpPr>
        <p:spPr/>
        <p:txBody>
          <a:bodyPr/>
          <a:lstStyle/>
          <a:p>
            <a:r>
              <a:rPr lang="lv-LV" dirty="0"/>
              <a:t>Ir audu uzbūves elements</a:t>
            </a:r>
          </a:p>
          <a:p>
            <a:r>
              <a:rPr lang="lv-LV" dirty="0"/>
              <a:t>Pasargā iekšējos orgānus no mehāniska rakstura traumām</a:t>
            </a:r>
          </a:p>
          <a:p>
            <a:r>
              <a:rPr lang="lv-LV" dirty="0"/>
              <a:t>Izpilda vitamīnu transporta funkciju</a:t>
            </a:r>
          </a:p>
          <a:p>
            <a:r>
              <a:rPr lang="lv-LV" dirty="0"/>
              <a:t>Ir enerģijas avots</a:t>
            </a:r>
          </a:p>
          <a:p>
            <a:endParaRPr lang="lv-LV"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730" y="33356"/>
            <a:ext cx="2859087"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8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err="1">
                <a:latin typeface="+mn-lt"/>
              </a:rPr>
              <a:t>Cilv</a:t>
            </a:r>
            <a:r>
              <a:rPr lang="lv-LV" sz="3100" b="1" dirty="0">
                <a:latin typeface="+mn-lt"/>
              </a:rPr>
              <a:t>ē</a:t>
            </a:r>
            <a:r>
              <a:rPr lang="en-GB" sz="3100" b="1" dirty="0" err="1">
                <a:latin typeface="+mn-lt"/>
              </a:rPr>
              <a:t>ks</a:t>
            </a:r>
            <a:r>
              <a:rPr lang="en-GB" sz="3100" b="1" dirty="0">
                <a:latin typeface="+mn-lt"/>
              </a:rPr>
              <a:t> </a:t>
            </a:r>
            <a:r>
              <a:rPr lang="en-GB" sz="3100" b="1" dirty="0" err="1">
                <a:latin typeface="+mn-lt"/>
              </a:rPr>
              <a:t>sav</a:t>
            </a:r>
            <a:r>
              <a:rPr lang="lv-LV" sz="3100" b="1" dirty="0">
                <a:latin typeface="+mn-lt"/>
              </a:rPr>
              <a:t>ā</a:t>
            </a:r>
            <a:r>
              <a:rPr lang="en-GB" sz="3100" b="1" dirty="0">
                <a:latin typeface="+mn-lt"/>
              </a:rPr>
              <a:t> m</a:t>
            </a:r>
            <a:r>
              <a:rPr lang="lv-LV" sz="3100" b="1" dirty="0" err="1">
                <a:latin typeface="+mn-lt"/>
              </a:rPr>
              <a:t>ūžā</a:t>
            </a:r>
            <a:r>
              <a:rPr lang="en-GB" sz="3100" b="1" dirty="0">
                <a:latin typeface="+mn-lt"/>
              </a:rPr>
              <a:t> </a:t>
            </a:r>
            <a:r>
              <a:rPr lang="en-GB" sz="3100" b="1" dirty="0" err="1">
                <a:latin typeface="+mn-lt"/>
              </a:rPr>
              <a:t>ap</a:t>
            </a:r>
            <a:r>
              <a:rPr lang="lv-LV" sz="3100" b="1" dirty="0">
                <a:latin typeface="+mn-lt"/>
              </a:rPr>
              <a:t>ē</a:t>
            </a:r>
            <a:r>
              <a:rPr lang="en-GB" sz="3100" b="1" dirty="0">
                <a:latin typeface="+mn-lt"/>
              </a:rPr>
              <a:t>d </a:t>
            </a:r>
            <a:r>
              <a:rPr lang="en-GB" sz="3100" b="1" dirty="0" err="1">
                <a:latin typeface="+mn-lt"/>
              </a:rPr>
              <a:t>aptuveni</a:t>
            </a:r>
            <a:r>
              <a:rPr lang="en-GB" sz="3100" b="1" dirty="0">
                <a:latin typeface="+mn-lt"/>
              </a:rPr>
              <a:t> 3</a:t>
            </a:r>
            <a:r>
              <a:rPr lang="lv-LV" sz="3100" b="1" dirty="0">
                <a:latin typeface="+mn-lt"/>
              </a:rPr>
              <a:t>5</a:t>
            </a:r>
            <a:r>
              <a:rPr lang="en-GB" sz="3100" b="1" dirty="0">
                <a:latin typeface="+mn-lt"/>
              </a:rPr>
              <a:t> </a:t>
            </a:r>
            <a:r>
              <a:rPr lang="en-GB" sz="3100" b="1" dirty="0" err="1">
                <a:latin typeface="+mn-lt"/>
              </a:rPr>
              <a:t>tonnu</a:t>
            </a:r>
            <a:r>
              <a:rPr lang="en-GB" sz="3100" b="1" dirty="0">
                <a:latin typeface="+mn-lt"/>
              </a:rPr>
              <a:t> p</a:t>
            </a:r>
            <a:r>
              <a:rPr lang="lv-LV" sz="3100" b="1" dirty="0">
                <a:latin typeface="+mn-lt"/>
              </a:rPr>
              <a:t>ā</a:t>
            </a:r>
            <a:r>
              <a:rPr lang="en-GB" sz="3100" b="1" dirty="0" err="1">
                <a:latin typeface="+mn-lt"/>
              </a:rPr>
              <a:t>rtikas</a:t>
            </a:r>
            <a:r>
              <a:rPr lang="en-GB" sz="3100" b="1" dirty="0">
                <a:latin typeface="+mn-lt"/>
              </a:rPr>
              <a:t> </a:t>
            </a:r>
            <a:r>
              <a:rPr lang="en-GB" sz="3100" b="1" dirty="0" err="1">
                <a:latin typeface="+mn-lt"/>
              </a:rPr>
              <a:t>produktu</a:t>
            </a:r>
            <a:r>
              <a:rPr lang="en-GB" sz="3100" b="1" dirty="0">
                <a:latin typeface="+mn-lt"/>
              </a:rPr>
              <a:t>, </a:t>
            </a:r>
            <a:r>
              <a:rPr lang="en-GB" sz="3100" b="1" dirty="0" err="1">
                <a:latin typeface="+mn-lt"/>
              </a:rPr>
              <a:t>kas</a:t>
            </a:r>
            <a:r>
              <a:rPr lang="en-GB" sz="3100" b="1" dirty="0">
                <a:latin typeface="+mn-lt"/>
              </a:rPr>
              <a:t> l</a:t>
            </a:r>
            <a:r>
              <a:rPr lang="lv-LV" sz="3100" b="1" dirty="0">
                <a:latin typeface="+mn-lt"/>
              </a:rPr>
              <a:t>ī</a:t>
            </a:r>
            <a:r>
              <a:rPr lang="en-GB" sz="3100" b="1" dirty="0" err="1">
                <a:latin typeface="+mn-lt"/>
              </a:rPr>
              <a:t>dzin</a:t>
            </a:r>
            <a:r>
              <a:rPr lang="lv-LV" sz="3100" b="1" dirty="0">
                <a:latin typeface="+mn-lt"/>
              </a:rPr>
              <a:t>ā</a:t>
            </a:r>
            <a:r>
              <a:rPr lang="en-GB" sz="3100" b="1" dirty="0">
                <a:latin typeface="+mn-lt"/>
              </a:rPr>
              <a:t>s </a:t>
            </a:r>
            <a:r>
              <a:rPr lang="lv-LV" sz="3100" b="1" dirty="0">
                <a:latin typeface="+mn-lt"/>
              </a:rPr>
              <a:t>septiņu</a:t>
            </a:r>
            <a:r>
              <a:rPr lang="en-GB" sz="3100" b="1" dirty="0">
                <a:latin typeface="+mn-lt"/>
              </a:rPr>
              <a:t> </a:t>
            </a:r>
            <a:r>
              <a:rPr lang="lv-LV" sz="3100" b="1" dirty="0">
                <a:latin typeface="+mn-lt"/>
              </a:rPr>
              <a:t>Ā</a:t>
            </a:r>
            <a:r>
              <a:rPr lang="en-GB" sz="3100" b="1" dirty="0" err="1">
                <a:latin typeface="+mn-lt"/>
              </a:rPr>
              <a:t>frikas</a:t>
            </a:r>
            <a:r>
              <a:rPr lang="en-GB" sz="3100" b="1" dirty="0">
                <a:latin typeface="+mn-lt"/>
              </a:rPr>
              <a:t> </a:t>
            </a:r>
            <a:r>
              <a:rPr lang="en-GB" sz="3100" b="1" dirty="0" err="1">
                <a:latin typeface="+mn-lt"/>
              </a:rPr>
              <a:t>zilo</a:t>
            </a:r>
            <a:r>
              <a:rPr lang="lv-LV" sz="3100" b="1" dirty="0">
                <a:latin typeface="+mn-lt"/>
              </a:rPr>
              <a:t>ņ</a:t>
            </a:r>
            <a:r>
              <a:rPr lang="en-GB" sz="3100" b="1" dirty="0">
                <a:latin typeface="+mn-lt"/>
              </a:rPr>
              <a:t>u </a:t>
            </a:r>
            <a:r>
              <a:rPr lang="en-GB" sz="3100" b="1" dirty="0" err="1">
                <a:latin typeface="+mn-lt"/>
              </a:rPr>
              <a:t>svaram</a:t>
            </a:r>
            <a:r>
              <a:rPr lang="lv-LV" b="1" dirty="0">
                <a:latin typeface="+mn-lt"/>
              </a:rPr>
              <a:t/>
            </a:r>
            <a:br>
              <a:rPr lang="lv-LV" b="1" dirty="0">
                <a:latin typeface="+mn-lt"/>
              </a:rPr>
            </a:br>
            <a:endParaRPr lang="lv-LV" b="1" dirty="0">
              <a:latin typeface="+mn-lt"/>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639102277"/>
              </p:ext>
            </p:extLst>
          </p:nvPr>
        </p:nvGraphicFramePr>
        <p:xfrm>
          <a:off x="0" y="5448300"/>
          <a:ext cx="1504950" cy="1409700"/>
        </p:xfrm>
        <a:graphic>
          <a:graphicData uri="http://schemas.openxmlformats.org/presentationml/2006/ole">
            <mc:AlternateContent xmlns:mc="http://schemas.openxmlformats.org/markup-compatibility/2006">
              <mc:Choice xmlns:v="urn:schemas-microsoft-com:vml" Requires="v">
                <p:oleObj spid="_x0000_s2085" name="Bitmap Image" r:id="rId3" imgW="1504762" imgH="1409897" progId="PBrush">
                  <p:embed/>
                </p:oleObj>
              </mc:Choice>
              <mc:Fallback>
                <p:oleObj name="Bitmap Image" r:id="rId3" imgW="1504762" imgH="1409897" progId="PBrush">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8300"/>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68564811"/>
              </p:ext>
            </p:extLst>
          </p:nvPr>
        </p:nvGraphicFramePr>
        <p:xfrm>
          <a:off x="5868144" y="5463077"/>
          <a:ext cx="1504950" cy="1409700"/>
        </p:xfrm>
        <a:graphic>
          <a:graphicData uri="http://schemas.openxmlformats.org/presentationml/2006/ole">
            <mc:AlternateContent xmlns:mc="http://schemas.openxmlformats.org/markup-compatibility/2006">
              <mc:Choice xmlns:v="urn:schemas-microsoft-com:vml" Requires="v">
                <p:oleObj spid="_x0000_s2086" name="Bitmap Image" r:id="rId5" imgW="1504762" imgH="1409897" progId="PBrush">
                  <p:embed/>
                </p:oleObj>
              </mc:Choice>
              <mc:Fallback>
                <p:oleObj name="Bitmap Image" r:id="rId5" imgW="1504762" imgH="1409897" progId="PBrush">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463077"/>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00848778"/>
              </p:ext>
            </p:extLst>
          </p:nvPr>
        </p:nvGraphicFramePr>
        <p:xfrm>
          <a:off x="2987824" y="2636912"/>
          <a:ext cx="1504950" cy="1409700"/>
        </p:xfrm>
        <a:graphic>
          <a:graphicData uri="http://schemas.openxmlformats.org/presentationml/2006/ole">
            <mc:AlternateContent xmlns:mc="http://schemas.openxmlformats.org/markup-compatibility/2006">
              <mc:Choice xmlns:v="urn:schemas-microsoft-com:vml" Requires="v">
                <p:oleObj spid="_x0000_s2087" name="Bitmap Image" r:id="rId6" imgW="1504762" imgH="1409897" progId="PBrush">
                  <p:embed/>
                </p:oleObj>
              </mc:Choice>
              <mc:Fallback>
                <p:oleObj name="Bitmap Image" r:id="rId6" imgW="1504762" imgH="1409897" progId="PBrush">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636912"/>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5587797"/>
              </p:ext>
            </p:extLst>
          </p:nvPr>
        </p:nvGraphicFramePr>
        <p:xfrm>
          <a:off x="5940152" y="2636912"/>
          <a:ext cx="1504950" cy="1409700"/>
        </p:xfrm>
        <a:graphic>
          <a:graphicData uri="http://schemas.openxmlformats.org/presentationml/2006/ole">
            <mc:AlternateContent xmlns:mc="http://schemas.openxmlformats.org/markup-compatibility/2006">
              <mc:Choice xmlns:v="urn:schemas-microsoft-com:vml" Requires="v">
                <p:oleObj spid="_x0000_s2088" name="Bitmap Image" r:id="rId7" imgW="1504762" imgH="1409897" progId="PBrush">
                  <p:embed/>
                </p:oleObj>
              </mc:Choice>
              <mc:Fallback>
                <p:oleObj name="Bitmap Image" r:id="rId7" imgW="1504762" imgH="1409897" progId="PBrush">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636912"/>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6629863"/>
              </p:ext>
            </p:extLst>
          </p:nvPr>
        </p:nvGraphicFramePr>
        <p:xfrm>
          <a:off x="2987824" y="5415330"/>
          <a:ext cx="1504950" cy="1409700"/>
        </p:xfrm>
        <a:graphic>
          <a:graphicData uri="http://schemas.openxmlformats.org/presentationml/2006/ole">
            <mc:AlternateContent xmlns:mc="http://schemas.openxmlformats.org/markup-compatibility/2006">
              <mc:Choice xmlns:v="urn:schemas-microsoft-com:vml" Requires="v">
                <p:oleObj spid="_x0000_s2089" name="Bitmap Image" r:id="rId8" imgW="1504762" imgH="1409897" progId="PBrush">
                  <p:embed/>
                </p:oleObj>
              </mc:Choice>
              <mc:Fallback>
                <p:oleObj name="Bitmap Image" r:id="rId8" imgW="1504762" imgH="1409897" progId="PBrush">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415330"/>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70233407"/>
              </p:ext>
            </p:extLst>
          </p:nvPr>
        </p:nvGraphicFramePr>
        <p:xfrm>
          <a:off x="1475656" y="4005064"/>
          <a:ext cx="1504950" cy="1409700"/>
        </p:xfrm>
        <a:graphic>
          <a:graphicData uri="http://schemas.openxmlformats.org/presentationml/2006/ole">
            <mc:AlternateContent xmlns:mc="http://schemas.openxmlformats.org/markup-compatibility/2006">
              <mc:Choice xmlns:v="urn:schemas-microsoft-com:vml" Requires="v">
                <p:oleObj spid="_x0000_s2090" name="Bitmap Image" r:id="rId9" imgW="1504762" imgH="1409897" progId="PBrush">
                  <p:embed/>
                </p:oleObj>
              </mc:Choice>
              <mc:Fallback>
                <p:oleObj name="Bitmap Image" r:id="rId9" imgW="1504762" imgH="1409897" progId="PBrush">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005064"/>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76969023"/>
              </p:ext>
            </p:extLst>
          </p:nvPr>
        </p:nvGraphicFramePr>
        <p:xfrm>
          <a:off x="4427984" y="4077072"/>
          <a:ext cx="1504950" cy="1409700"/>
        </p:xfrm>
        <a:graphic>
          <a:graphicData uri="http://schemas.openxmlformats.org/presentationml/2006/ole">
            <mc:AlternateContent xmlns:mc="http://schemas.openxmlformats.org/markup-compatibility/2006">
              <mc:Choice xmlns:v="urn:schemas-microsoft-com:vml" Requires="v">
                <p:oleObj spid="_x0000_s2091" name="Bitmap Image" r:id="rId10" imgW="1504800" imgH="1409760" progId="Paint.Picture">
                  <p:embed/>
                </p:oleObj>
              </mc:Choice>
              <mc:Fallback>
                <p:oleObj name="Bitmap Image" r:id="rId10" imgW="1504800" imgH="1409760" progId="Paint.Picture">
                  <p:embed/>
                  <p:pic>
                    <p:nvPicPr>
                      <p:cNvPr id="0" name="Object 12"/>
                      <p:cNvPicPr>
                        <a:picLocks noChangeAspect="1" noChangeArrowheads="1"/>
                      </p:cNvPicPr>
                      <p:nvPr/>
                    </p:nvPicPr>
                    <p:blipFill>
                      <a:blip r:embed="rId11"/>
                      <a:srcRect/>
                      <a:stretch>
                        <a:fillRect/>
                      </a:stretch>
                    </p:blipFill>
                    <p:spPr bwMode="auto">
                      <a:xfrm>
                        <a:off x="4427984" y="4077072"/>
                        <a:ext cx="15049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397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69674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97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109728" indent="0">
              <a:buNone/>
            </a:pPr>
            <a:r>
              <a:rPr lang="lv-LV" dirty="0"/>
              <a:t>piesātināto taukskābju tauki,</a:t>
            </a:r>
          </a:p>
          <a:p>
            <a:pPr marL="109728" indent="0">
              <a:buNone/>
            </a:pPr>
            <a:r>
              <a:rPr lang="lv-LV" dirty="0" err="1"/>
              <a:t>mononepiesātināto</a:t>
            </a:r>
            <a:r>
              <a:rPr lang="lv-LV" dirty="0"/>
              <a:t> taukskābju tauki,</a:t>
            </a:r>
          </a:p>
          <a:p>
            <a:pPr marL="109728" indent="0">
              <a:buNone/>
            </a:pPr>
            <a:r>
              <a:rPr lang="lv-LV" dirty="0" err="1"/>
              <a:t>polinepiesātināto</a:t>
            </a:r>
            <a:r>
              <a:rPr lang="lv-LV" dirty="0"/>
              <a:t> taukskābju tauki  </a:t>
            </a:r>
          </a:p>
          <a:p>
            <a:pPr marL="109728" indent="0">
              <a:buNone/>
            </a:pPr>
            <a:endParaRPr lang="lv-LV" dirty="0"/>
          </a:p>
          <a:p>
            <a:pPr>
              <a:buFont typeface="Wingdings" pitchFamily="2" charset="2"/>
              <a:buChar char="ü"/>
            </a:pPr>
            <a:r>
              <a:rPr lang="lv-LV" dirty="0"/>
              <a:t>  </a:t>
            </a:r>
            <a:r>
              <a:rPr lang="el-GR" dirty="0"/>
              <a:t>ω</a:t>
            </a:r>
            <a:r>
              <a:rPr lang="lv-LV" dirty="0"/>
              <a:t> -  3 saimes tauki,</a:t>
            </a:r>
          </a:p>
          <a:p>
            <a:pPr>
              <a:buFont typeface="Wingdings" pitchFamily="2" charset="2"/>
              <a:buChar char="ü"/>
            </a:pPr>
            <a:r>
              <a:rPr lang="lv-LV" dirty="0"/>
              <a:t>  </a:t>
            </a:r>
            <a:r>
              <a:rPr lang="el-GR" dirty="0"/>
              <a:t>ω</a:t>
            </a:r>
            <a:r>
              <a:rPr lang="lv-LV" dirty="0"/>
              <a:t> – 6 saimes tauki</a:t>
            </a:r>
          </a:p>
          <a:p>
            <a:endParaRPr lang="lv-LV"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20688"/>
            <a:ext cx="32289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653136"/>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378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10g. </a:t>
            </a:r>
            <a:r>
              <a:rPr lang="lv-LV" dirty="0">
                <a:solidFill>
                  <a:schemeClr val="tx1"/>
                </a:solidFill>
              </a:rPr>
              <a:t>olbaltuma </a:t>
            </a:r>
            <a:r>
              <a:rPr lang="lv-LV" dirty="0"/>
              <a:t>satur :</a:t>
            </a:r>
          </a:p>
        </p:txBody>
      </p:sp>
      <p:sp>
        <p:nvSpPr>
          <p:cNvPr id="3" name="Content Placeholder 2"/>
          <p:cNvSpPr>
            <a:spLocks noGrp="1"/>
          </p:cNvSpPr>
          <p:nvPr>
            <p:ph idx="1"/>
          </p:nvPr>
        </p:nvSpPr>
        <p:spPr/>
        <p:txBody>
          <a:bodyPr/>
          <a:lstStyle/>
          <a:p>
            <a:r>
              <a:rPr lang="lv-LV" dirty="0"/>
              <a:t>2 mazas olas</a:t>
            </a:r>
          </a:p>
          <a:p>
            <a:r>
              <a:rPr lang="lv-LV" dirty="0"/>
              <a:t>300 ml govs piena</a:t>
            </a:r>
          </a:p>
          <a:p>
            <a:r>
              <a:rPr lang="lv-LV" dirty="0"/>
              <a:t>20 g vājpiena pulvera</a:t>
            </a:r>
          </a:p>
          <a:p>
            <a:r>
              <a:rPr lang="lv-LV" dirty="0"/>
              <a:t>30 g siera</a:t>
            </a:r>
          </a:p>
          <a:p>
            <a:r>
              <a:rPr lang="lv-LV" dirty="0"/>
              <a:t>200 g jogurta</a:t>
            </a:r>
          </a:p>
          <a:p>
            <a:r>
              <a:rPr lang="lv-LV" dirty="0"/>
              <a:t>35-50 g gaļas, zivs, vistas filejas</a:t>
            </a:r>
          </a:p>
          <a:p>
            <a:r>
              <a:rPr lang="lv-LV" dirty="0"/>
              <a:t>400 ml sojas piena</a:t>
            </a:r>
          </a:p>
          <a:p>
            <a:r>
              <a:rPr lang="lv-LV" dirty="0"/>
              <a:t>60 g rieksti</a:t>
            </a:r>
          </a:p>
          <a:p>
            <a:endParaRPr lang="lv-LV" dirty="0"/>
          </a:p>
        </p:txBody>
      </p:sp>
    </p:spTree>
    <p:extLst>
      <p:ext uri="{BB962C8B-B14F-4D97-AF65-F5344CB8AC3E}">
        <p14:creationId xmlns:p14="http://schemas.microsoft.com/office/powerpoint/2010/main" val="153405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Vēlamā uztura piesātināto, </a:t>
            </a:r>
            <a:r>
              <a:rPr lang="lv-LV" dirty="0" err="1"/>
              <a:t>mononepiesātināto</a:t>
            </a:r>
            <a:r>
              <a:rPr lang="lv-LV" dirty="0"/>
              <a:t> un </a:t>
            </a:r>
            <a:r>
              <a:rPr lang="lv-LV" dirty="0" err="1"/>
              <a:t>polinepiesātināto</a:t>
            </a:r>
            <a:r>
              <a:rPr lang="lv-LV" dirty="0"/>
              <a:t> taukskābju tauku attiecība ir                                </a:t>
            </a:r>
          </a:p>
          <a:p>
            <a:pPr>
              <a:buNone/>
            </a:pPr>
            <a:r>
              <a:rPr lang="lv-LV" sz="4400" dirty="0">
                <a:solidFill>
                  <a:srgbClr val="FF0000"/>
                </a:solidFill>
              </a:rPr>
              <a:t>                       1:1,2:0,8 </a:t>
            </a:r>
            <a:endParaRPr lang="lv-LV" sz="3600" dirty="0">
              <a:solidFill>
                <a:srgbClr val="FF0000"/>
              </a:solidFill>
            </a:endParaRPr>
          </a:p>
        </p:txBody>
      </p:sp>
    </p:spTree>
    <p:extLst>
      <p:ext uri="{BB962C8B-B14F-4D97-AF65-F5344CB8AC3E}">
        <p14:creationId xmlns:p14="http://schemas.microsoft.com/office/powerpoint/2010/main" val="1526577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Viens no vispārzināmākajiem </a:t>
            </a:r>
            <a:r>
              <a:rPr lang="el-GR" dirty="0"/>
              <a:t>ω</a:t>
            </a:r>
            <a:r>
              <a:rPr lang="lv-LV" dirty="0"/>
              <a:t>-3 taukskābes saturošajiem pārtikas produktiem ir zivis un zivju tauki (eļļa).</a:t>
            </a:r>
          </a:p>
          <a:p>
            <a:r>
              <a:rPr lang="lv-LV" dirty="0"/>
              <a:t> Galvenokārt auksto ūdeņu zivis – laši, siļķes, makreles, anšovi</a:t>
            </a:r>
          </a:p>
          <a:p>
            <a:endParaRPr lang="lv-LV" dirty="0"/>
          </a:p>
        </p:txBody>
      </p:sp>
    </p:spTree>
    <p:extLst>
      <p:ext uri="{BB962C8B-B14F-4D97-AF65-F5344CB8AC3E}">
        <p14:creationId xmlns:p14="http://schemas.microsoft.com/office/powerpoint/2010/main" val="1885902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Ierobežojamie tauki</a:t>
            </a:r>
          </a:p>
        </p:txBody>
      </p:sp>
      <p:sp>
        <p:nvSpPr>
          <p:cNvPr id="3" name="Content Placeholder 2"/>
          <p:cNvSpPr>
            <a:spLocks noGrp="1"/>
          </p:cNvSpPr>
          <p:nvPr>
            <p:ph idx="1"/>
          </p:nvPr>
        </p:nvSpPr>
        <p:spPr/>
        <p:txBody>
          <a:bodyPr/>
          <a:lstStyle/>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Pilnpiens un saldais Krējums</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Sviests</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Treknie sieri</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Speķis, trekna gaļa un gaļas izstrādājumi</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Kokoseļļa</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Šokolāde</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Trekna majonēze</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Cepeša mērces</a:t>
            </a:r>
          </a:p>
          <a:p>
            <a:pPr marL="339725" indent="-339725">
              <a:lnSpc>
                <a:spcPct val="90000"/>
              </a:lnSpc>
              <a:spcBef>
                <a:spcPts val="600"/>
              </a:spcBef>
              <a:buClr>
                <a:srgbClr val="FFFFFF"/>
              </a:buClr>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lv-LV" dirty="0"/>
              <a:t>Sāļās uzkodas</a:t>
            </a:r>
          </a:p>
          <a:p>
            <a:endParaRPr lang="lv-LV" dirty="0"/>
          </a:p>
        </p:txBody>
      </p:sp>
    </p:spTree>
    <p:extLst>
      <p:ext uri="{BB962C8B-B14F-4D97-AF65-F5344CB8AC3E}">
        <p14:creationId xmlns:p14="http://schemas.microsoft.com/office/powerpoint/2010/main" val="312669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Trans-tauki un </a:t>
            </a:r>
            <a:r>
              <a:rPr lang="lv-LV" dirty="0" err="1"/>
              <a:t>hidrogenizētie</a:t>
            </a:r>
            <a:r>
              <a:rPr lang="lv-LV" dirty="0"/>
              <a:t> tauki</a:t>
            </a:r>
          </a:p>
        </p:txBody>
      </p:sp>
      <p:sp>
        <p:nvSpPr>
          <p:cNvPr id="3" name="Content Placeholder 2"/>
          <p:cNvSpPr>
            <a:spLocks noGrp="1"/>
          </p:cNvSpPr>
          <p:nvPr>
            <p:ph idx="1"/>
          </p:nvPr>
        </p:nvSpPr>
        <p:spPr/>
        <p:txBody>
          <a:bodyPr>
            <a:normAutofit fontScale="92500" lnSpcReduction="20000"/>
          </a:bodyPr>
          <a:lstStyle/>
          <a:p>
            <a:r>
              <a:rPr lang="lv-LV" dirty="0"/>
              <a:t>ir radušies, rūpnieciski apstrādājot augu eļļas, pārveidojot eļļu dabīgo ķīmisko sastāvu. Ir veikti pētījumi, kas uzrāda, ka </a:t>
            </a:r>
            <a:r>
              <a:rPr lang="lv-LV" dirty="0" err="1"/>
              <a:t>hidrogenizēti</a:t>
            </a:r>
            <a:r>
              <a:rPr lang="lv-LV" dirty="0"/>
              <a:t> tauki un trans-tauki paaugstina sirds un asinsvadu saslimšanas risku, paaugstinot „sliktā” un pazeminot „labā” holesterīna līmeni asinīs.. Visbiežāk šie tauki tiek izmantoti margarīna, ceptu pārtikas produktu, dažādu smērējamo pārtikas produktu, konditorejas izstrādājumu un ātro uzkodu restorānu ēdienu gatavošanā. Šos taukus plaši izmanto pārtikas ražošanā un ātro uzkodu restorānos, jo tiem ir ilgs derīguma termiņš un laba karstumizturība.</a:t>
            </a:r>
          </a:p>
          <a:p>
            <a:endParaRPr lang="lv-LV" dirty="0"/>
          </a:p>
        </p:txBody>
      </p:sp>
    </p:spTree>
    <p:extLst>
      <p:ext uri="{BB962C8B-B14F-4D97-AF65-F5344CB8AC3E}">
        <p14:creationId xmlns:p14="http://schemas.microsoft.com/office/powerpoint/2010/main" val="1436987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FC0128"/>
                </a:solidFill>
              </a:rPr>
              <a:t>Holesterīns</a:t>
            </a:r>
            <a:endParaRPr lang="lv-LV" dirty="0"/>
          </a:p>
        </p:txBody>
      </p:sp>
      <p:sp>
        <p:nvSpPr>
          <p:cNvPr id="3" name="Content Placeholder 2"/>
          <p:cNvSpPr>
            <a:spLocks noGrp="1"/>
          </p:cNvSpPr>
          <p:nvPr>
            <p:ph idx="1"/>
          </p:nvPr>
        </p:nvSpPr>
        <p:spPr/>
        <p:txBody>
          <a:bodyPr/>
          <a:lstStyle/>
          <a:p>
            <a:pPr>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cs typeface="Times New Roman" pitchFamily="18" charset="0"/>
              </a:rPr>
              <a:t>Pieder pie lipīdu grupas; tā avots uzturā ir</a:t>
            </a:r>
          </a:p>
          <a:p>
            <a:pPr>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cs typeface="Times New Roman" pitchFamily="18" charset="0"/>
              </a:rPr>
              <a:t>  dzīvnieku tauki;</a:t>
            </a:r>
          </a:p>
          <a:p>
            <a:pPr>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cs typeface="Times New Roman" pitchFamily="18" charset="0"/>
              </a:rPr>
              <a:t>٧</a:t>
            </a:r>
            <a:r>
              <a:rPr lang="lv-LV" dirty="0">
                <a:cs typeface="Times New Roman" pitchFamily="18" charset="0"/>
              </a:rPr>
              <a:t> Vismaz 2/3 organisma holesterīna sintezē –</a:t>
            </a:r>
          </a:p>
          <a:p>
            <a:pPr>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cs typeface="Times New Roman" pitchFamily="18" charset="0"/>
              </a:rPr>
              <a:t>  </a:t>
            </a:r>
            <a:r>
              <a:rPr lang="lv-LV" dirty="0" err="1">
                <a:cs typeface="Times New Roman" pitchFamily="18" charset="0"/>
              </a:rPr>
              <a:t>jas</a:t>
            </a:r>
            <a:r>
              <a:rPr lang="lv-LV" dirty="0">
                <a:cs typeface="Times New Roman" pitchFamily="18" charset="0"/>
              </a:rPr>
              <a:t> aknās, kas ir pietiekami, lai nodrošinātu</a:t>
            </a:r>
          </a:p>
          <a:p>
            <a:pPr>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dirty="0">
                <a:cs typeface="Times New Roman" pitchFamily="18" charset="0"/>
              </a:rPr>
              <a:t>  procesus organismā;</a:t>
            </a:r>
          </a:p>
          <a:p>
            <a:pPr>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cs typeface="Times New Roman" pitchFamily="18" charset="0"/>
              </a:rPr>
              <a:t>٧</a:t>
            </a:r>
            <a:r>
              <a:rPr lang="lv-LV" dirty="0">
                <a:cs typeface="Times New Roman" pitchFamily="18" charset="0"/>
              </a:rPr>
              <a:t>  Holesterīna līmenis ir būtisks sirds un asinsvadu slimību riska faktors;</a:t>
            </a:r>
          </a:p>
          <a:p>
            <a:endParaRPr lang="lv-LV" dirty="0"/>
          </a:p>
        </p:txBody>
      </p:sp>
    </p:spTree>
    <p:extLst>
      <p:ext uri="{BB962C8B-B14F-4D97-AF65-F5344CB8AC3E}">
        <p14:creationId xmlns:p14="http://schemas.microsoft.com/office/powerpoint/2010/main" val="349606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066800"/>
          </a:xfrm>
        </p:spPr>
        <p:txBody>
          <a:bodyPr>
            <a:noAutofit/>
          </a:bodyPr>
          <a:lstStyle/>
          <a:p>
            <a:r>
              <a:rPr lang="lv-LV" sz="2400" b="1" dirty="0"/>
              <a:t>Saskaņā ar Eiropas Kardiologu asociācijas rekomendācijām lipīdu frakcijām jābūt sekojošam:</a:t>
            </a:r>
            <a:endParaRPr lang="lv-LV" sz="2400" dirty="0"/>
          </a:p>
        </p:txBody>
      </p:sp>
      <p:sp>
        <p:nvSpPr>
          <p:cNvPr id="3" name="Content Placeholder 2"/>
          <p:cNvSpPr>
            <a:spLocks noGrp="1"/>
          </p:cNvSpPr>
          <p:nvPr>
            <p:ph idx="1"/>
          </p:nvPr>
        </p:nvSpPr>
        <p:spPr/>
        <p:txBody>
          <a:bodyPr/>
          <a:lstStyle/>
          <a:p>
            <a:r>
              <a:rPr lang="lv-LV" dirty="0"/>
              <a:t>Kopējais holesterīns &lt; 5mmol/l </a:t>
            </a:r>
          </a:p>
          <a:p>
            <a:r>
              <a:rPr lang="lv-LV" dirty="0"/>
              <a:t>ZBL („sliktais” holesterīns) &lt; 3 </a:t>
            </a:r>
            <a:r>
              <a:rPr lang="lv-LV" dirty="0" err="1"/>
              <a:t>mmol</a:t>
            </a:r>
            <a:r>
              <a:rPr lang="lv-LV" dirty="0"/>
              <a:t>/l </a:t>
            </a:r>
          </a:p>
          <a:p>
            <a:r>
              <a:rPr lang="lv-LV" dirty="0" err="1"/>
              <a:t>Triglicerīdi</a:t>
            </a:r>
            <a:r>
              <a:rPr lang="lv-LV" dirty="0"/>
              <a:t> &lt; 2 </a:t>
            </a:r>
            <a:r>
              <a:rPr lang="lv-LV" dirty="0" err="1"/>
              <a:t>mmol</a:t>
            </a:r>
            <a:r>
              <a:rPr lang="lv-LV" dirty="0"/>
              <a:t>/l </a:t>
            </a:r>
          </a:p>
          <a:p>
            <a:r>
              <a:rPr lang="lv-LV" dirty="0"/>
              <a:t>ABL („labais” holesterīns) &gt;1,0 </a:t>
            </a:r>
            <a:r>
              <a:rPr lang="lv-LV" dirty="0" err="1"/>
              <a:t>mmol</a:t>
            </a:r>
            <a:r>
              <a:rPr lang="lv-LV" dirty="0"/>
              <a:t>/l </a:t>
            </a:r>
          </a:p>
          <a:p>
            <a:endParaRPr lang="lv-LV" dirty="0"/>
          </a:p>
        </p:txBody>
      </p:sp>
      <p:pic>
        <p:nvPicPr>
          <p:cNvPr id="4" name="Picture 2" descr="http://stadtbibliothekstraubing.files.wordpress.com/2010/06/garfield.gif"/>
          <p:cNvPicPr>
            <a:picLocks noChangeAspect="1" noChangeArrowheads="1"/>
          </p:cNvPicPr>
          <p:nvPr/>
        </p:nvPicPr>
        <p:blipFill>
          <a:blip r:embed="rId2" cstate="print"/>
          <a:srcRect/>
          <a:stretch>
            <a:fillRect/>
          </a:stretch>
        </p:blipFill>
        <p:spPr bwMode="auto">
          <a:xfrm>
            <a:off x="5271655" y="4221088"/>
            <a:ext cx="3810000" cy="2857500"/>
          </a:xfrm>
          <a:prstGeom prst="rect">
            <a:avLst/>
          </a:prstGeom>
          <a:noFill/>
        </p:spPr>
      </p:pic>
    </p:spTree>
    <p:extLst>
      <p:ext uri="{BB962C8B-B14F-4D97-AF65-F5344CB8AC3E}">
        <p14:creationId xmlns:p14="http://schemas.microsoft.com/office/powerpoint/2010/main" val="1805011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Organismā parasti holesterīns ir pietiekošā daudzumā un tā trūkums praktiski nekad nav novērojams, bet, ja tā līmenis ir paaugstināts, tas var sākt izgulsnēties asinsvados</a:t>
            </a:r>
          </a:p>
          <a:p>
            <a:endParaRPr lang="lv-LV" dirty="0"/>
          </a:p>
        </p:txBody>
      </p:sp>
      <p:pic>
        <p:nvPicPr>
          <p:cNvPr id="4" name="Picture 2" descr="http://www.mfd.lv/lv/book/holesterins_lv_img1.jpg"/>
          <p:cNvPicPr>
            <a:picLocks noChangeAspect="1" noChangeArrowheads="1"/>
          </p:cNvPicPr>
          <p:nvPr/>
        </p:nvPicPr>
        <p:blipFill>
          <a:blip r:embed="rId2" cstate="print"/>
          <a:srcRect/>
          <a:stretch>
            <a:fillRect/>
          </a:stretch>
        </p:blipFill>
        <p:spPr bwMode="auto">
          <a:xfrm>
            <a:off x="6012160" y="3717032"/>
            <a:ext cx="2962275" cy="2962276"/>
          </a:xfrm>
          <a:prstGeom prst="rect">
            <a:avLst/>
          </a:prstGeom>
          <a:noFill/>
        </p:spPr>
      </p:pic>
      <p:pic>
        <p:nvPicPr>
          <p:cNvPr id="5" name="Picture 4" descr="http://www.mfd.lv/lv/book/holesterins_lv_img2.jpg"/>
          <p:cNvPicPr>
            <a:picLocks noChangeAspect="1" noChangeArrowheads="1"/>
          </p:cNvPicPr>
          <p:nvPr/>
        </p:nvPicPr>
        <p:blipFill>
          <a:blip r:embed="rId3" cstate="print"/>
          <a:srcRect/>
          <a:stretch>
            <a:fillRect/>
          </a:stretch>
        </p:blipFill>
        <p:spPr bwMode="auto">
          <a:xfrm>
            <a:off x="251520" y="4238625"/>
            <a:ext cx="3209925" cy="2619375"/>
          </a:xfrm>
          <a:prstGeom prst="rect">
            <a:avLst/>
          </a:prstGeom>
          <a:noFill/>
        </p:spPr>
      </p:pic>
    </p:spTree>
    <p:extLst>
      <p:ext uri="{BB962C8B-B14F-4D97-AF65-F5344CB8AC3E}">
        <p14:creationId xmlns:p14="http://schemas.microsoft.com/office/powerpoint/2010/main" val="334912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mn-lt"/>
              </a:rPr>
              <a:t>Uztura funkcijas</a:t>
            </a:r>
            <a:endParaRPr lang="lv-LV" dirty="0">
              <a:latin typeface="+mn-lt"/>
            </a:endParaRPr>
          </a:p>
        </p:txBody>
      </p:sp>
      <p:sp>
        <p:nvSpPr>
          <p:cNvPr id="3" name="Content Placeholder 2"/>
          <p:cNvSpPr>
            <a:spLocks noGrp="1"/>
          </p:cNvSpPr>
          <p:nvPr>
            <p:ph idx="1"/>
          </p:nvPr>
        </p:nvSpPr>
        <p:spPr/>
        <p:txBody>
          <a:bodyPr/>
          <a:lstStyle/>
          <a:p>
            <a:pPr marL="109728" indent="0">
              <a:buNone/>
            </a:pPr>
            <a:r>
              <a:rPr lang="lv-LV" b="1" dirty="0"/>
              <a:t>Uztura funkcijas ir nodrošināt:</a:t>
            </a:r>
          </a:p>
          <a:p>
            <a:pPr lvl="0"/>
            <a:r>
              <a:rPr lang="lv-LV" dirty="0"/>
              <a:t>organismu ar nepieciešamo enerģiju,</a:t>
            </a:r>
          </a:p>
          <a:p>
            <a:pPr lvl="0"/>
            <a:r>
              <a:rPr lang="lv-LV" dirty="0"/>
              <a:t>piegādāt nepieciešamo uzbūves materiālu audu veidošanai un atjaunošanai,</a:t>
            </a:r>
          </a:p>
          <a:p>
            <a:r>
              <a:rPr lang="lv-LV" dirty="0"/>
              <a:t>piegādāt organisma darbības regulēšanai nepieciešamās vielas</a:t>
            </a:r>
          </a:p>
          <a:p>
            <a:endParaRPr lang="lv-LV" dirty="0"/>
          </a:p>
        </p:txBody>
      </p:sp>
    </p:spTree>
    <p:extLst>
      <p:ext uri="{BB962C8B-B14F-4D97-AF65-F5344CB8AC3E}">
        <p14:creationId xmlns:p14="http://schemas.microsoft.com/office/powerpoint/2010/main" val="2493261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Produkti, kas var pazemināt holesterīna līmeni:</a:t>
            </a:r>
          </a:p>
        </p:txBody>
      </p:sp>
      <p:sp>
        <p:nvSpPr>
          <p:cNvPr id="3" name="Content Placeholder 2"/>
          <p:cNvSpPr>
            <a:spLocks noGrp="1"/>
          </p:cNvSpPr>
          <p:nvPr>
            <p:ph idx="1"/>
          </p:nvPr>
        </p:nvSpPr>
        <p:spPr/>
        <p:txBody>
          <a:bodyPr>
            <a:normAutofit fontScale="85000" lnSpcReduction="20000"/>
          </a:bodyPr>
          <a:lstStyle/>
          <a:p>
            <a:r>
              <a:rPr lang="lv-LV" dirty="0"/>
              <a:t>Kviešu graudu maize, rīsu un pilngraudu maize, pumperniķelis;</a:t>
            </a:r>
          </a:p>
          <a:p>
            <a:r>
              <a:rPr lang="lv-LV" dirty="0"/>
              <a:t>Auzas un brokastu pārslas, kas satur auzu vai kviešu klijas, kā arī </a:t>
            </a:r>
            <a:r>
              <a:rPr lang="lv-LV" dirty="0" err="1"/>
              <a:t>tofu</a:t>
            </a:r>
            <a:r>
              <a:rPr lang="lv-LV" dirty="0"/>
              <a:t> siers un citi sojas izstrādājumi;</a:t>
            </a:r>
          </a:p>
          <a:p>
            <a:r>
              <a:rPr lang="lv-LV" dirty="0" err="1"/>
              <a:t>Mononepiesātinātās</a:t>
            </a:r>
            <a:r>
              <a:rPr lang="lv-LV" dirty="0"/>
              <a:t> un </a:t>
            </a:r>
            <a:r>
              <a:rPr lang="lv-LV" dirty="0" err="1"/>
              <a:t>polinepiesātinātās</a:t>
            </a:r>
            <a:r>
              <a:rPr lang="lv-LV" dirty="0"/>
              <a:t> taukskābes saturoši produkti, piemēram,  olīveļļa, rapšu eļļa, sojas pupiņu eļļa u.c.;</a:t>
            </a:r>
          </a:p>
          <a:p>
            <a:r>
              <a:rPr lang="lv-LV" dirty="0" err="1"/>
              <a:t>Dārzeņi:saldā</a:t>
            </a:r>
            <a:r>
              <a:rPr lang="lv-LV" dirty="0"/>
              <a:t> kukurūza, sīpoli, ķiploki, sviesta pupiņas, pupiņas un citi pākšaugi;</a:t>
            </a:r>
          </a:p>
          <a:p>
            <a:r>
              <a:rPr lang="lv-LV" dirty="0"/>
              <a:t>Augļi: apelsīni, āboli, bumbieri, banāni un žāvēti augļi – aprikozes, vīģes, plūmes;</a:t>
            </a:r>
          </a:p>
          <a:p>
            <a:r>
              <a:rPr lang="lv-LV" dirty="0"/>
              <a:t>Rieksti un mandeles, valrieksti, pekanrieksti, sēklas – sezama un saulespuķu sēklas. </a:t>
            </a:r>
          </a:p>
          <a:p>
            <a:endParaRPr lang="lv-LV" dirty="0"/>
          </a:p>
        </p:txBody>
      </p:sp>
    </p:spTree>
    <p:extLst>
      <p:ext uri="{BB962C8B-B14F-4D97-AF65-F5344CB8AC3E}">
        <p14:creationId xmlns:p14="http://schemas.microsoft.com/office/powerpoint/2010/main" val="2775299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Produkti, kas var paaugstināt holesterīna līmeni:</a:t>
            </a:r>
          </a:p>
        </p:txBody>
      </p:sp>
      <p:sp>
        <p:nvSpPr>
          <p:cNvPr id="3" name="Content Placeholder 2"/>
          <p:cNvSpPr>
            <a:spLocks noGrp="1"/>
          </p:cNvSpPr>
          <p:nvPr>
            <p:ph idx="1"/>
          </p:nvPr>
        </p:nvSpPr>
        <p:spPr/>
        <p:txBody>
          <a:bodyPr>
            <a:normAutofit fontScale="92500" lnSpcReduction="10000"/>
          </a:bodyPr>
          <a:lstStyle/>
          <a:p>
            <a:r>
              <a:rPr lang="lv-LV" dirty="0"/>
              <a:t>Margarīns un augu tauki, kas satur daudz piesātināto taukskābju un transtaukskābju;</a:t>
            </a:r>
          </a:p>
          <a:p>
            <a:r>
              <a:rPr lang="lv-LV" dirty="0"/>
              <a:t>Cepumi, kūkas, konditorejas izstrādājumi un šokolāde u.c.;</a:t>
            </a:r>
          </a:p>
          <a:p>
            <a:r>
              <a:rPr lang="lv-LV" dirty="0"/>
              <a:t>Pilnpiena produkti: siers, krējums un sviests, jo tajos ir daudz piesātināto taukskābju;</a:t>
            </a:r>
          </a:p>
          <a:p>
            <a:r>
              <a:rPr lang="lv-LV" dirty="0"/>
              <a:t>Trekna gaļa un gaļas izstrādājumi: liellopu „marmora” gaļa, cūkgaļas un jēra karbonāde, hamburgeri, bekons, cīsiņi, salami u.c.;</a:t>
            </a:r>
          </a:p>
          <a:p>
            <a:r>
              <a:rPr lang="lv-LV" dirty="0"/>
              <a:t>Ātrās uzkodas un čipsi, jo to pagatavošanai izmantota daļēji </a:t>
            </a:r>
            <a:r>
              <a:rPr lang="lv-LV" dirty="0" err="1"/>
              <a:t>hidrogenēta</a:t>
            </a:r>
            <a:r>
              <a:rPr lang="lv-LV" dirty="0"/>
              <a:t> eļļa. </a:t>
            </a:r>
          </a:p>
          <a:p>
            <a:endParaRPr lang="lv-LV" dirty="0"/>
          </a:p>
        </p:txBody>
      </p:sp>
    </p:spTree>
    <p:extLst>
      <p:ext uri="{BB962C8B-B14F-4D97-AF65-F5344CB8AC3E}">
        <p14:creationId xmlns:p14="http://schemas.microsoft.com/office/powerpoint/2010/main" val="364642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solidFill>
                  <a:schemeClr val="tx1"/>
                </a:solidFill>
              </a:rPr>
              <a:t>Lielāko uztura tauku daļu parasti veido t.s. ,,slēptie tauki’’ !</a:t>
            </a:r>
            <a:endParaRPr lang="lv-LV" dirty="0"/>
          </a:p>
        </p:txBody>
      </p:sp>
      <p:sp>
        <p:nvSpPr>
          <p:cNvPr id="3" name="Content Placeholder 2"/>
          <p:cNvSpPr>
            <a:spLocks noGrp="1"/>
          </p:cNvSpPr>
          <p:nvPr>
            <p:ph idx="1"/>
          </p:nvPr>
        </p:nvSpPr>
        <p:spPr/>
        <p:txBody>
          <a:bodyPr/>
          <a:lstStyle/>
          <a:p>
            <a:pPr>
              <a:lnSpc>
                <a:spcPct val="90000"/>
              </a:lnSpc>
              <a:spcBef>
                <a:spcPts val="500"/>
              </a:spcBef>
              <a:buFont typeface="Wingdings 2" pitchFamily="18"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i="1" dirty="0">
                <a:cs typeface="Times New Roman" pitchFamily="18" charset="0"/>
              </a:rPr>
              <a:t>Svarīgākie ,,slēpto tauku’’ avoti ir</a:t>
            </a:r>
            <a:r>
              <a:rPr lang="lv-LV" sz="3600" dirty="0">
                <a:cs typeface="Times New Roman" pitchFamily="18" charset="0"/>
              </a:rPr>
              <a:t>:</a:t>
            </a:r>
          </a:p>
          <a:p>
            <a:pPr>
              <a:lnSpc>
                <a:spcPct val="90000"/>
              </a:lnSpc>
              <a:spcBef>
                <a:spcPts val="500"/>
              </a:spcBef>
              <a:buFont typeface="Wingdings 2" pitchFamily="18"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t>٧</a:t>
            </a:r>
            <a:r>
              <a:rPr lang="lv-LV" dirty="0">
                <a:cs typeface="Times New Roman" pitchFamily="18" charset="0"/>
              </a:rPr>
              <a:t> desas, sardeles, cīsiņi, pastēte;</a:t>
            </a:r>
          </a:p>
          <a:p>
            <a:pPr>
              <a:lnSpc>
                <a:spcPct val="90000"/>
              </a:lnSpc>
              <a:spcBef>
                <a:spcPts val="500"/>
              </a:spcBef>
              <a:buFont typeface="Wingdings 2" pitchFamily="18"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t>٧</a:t>
            </a:r>
            <a:r>
              <a:rPr lang="lv-LV" dirty="0">
                <a:cs typeface="Times New Roman" pitchFamily="18" charset="0"/>
              </a:rPr>
              <a:t> gaļa, olas dzeltenums;</a:t>
            </a:r>
          </a:p>
          <a:p>
            <a:pPr>
              <a:lnSpc>
                <a:spcPct val="90000"/>
              </a:lnSpc>
              <a:spcBef>
                <a:spcPts val="500"/>
              </a:spcBef>
              <a:buFont typeface="Wingdings 2" pitchFamily="18"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t>٧</a:t>
            </a:r>
            <a:r>
              <a:rPr lang="lv-LV" dirty="0">
                <a:cs typeface="Times New Roman" pitchFamily="18" charset="0"/>
              </a:rPr>
              <a:t> piena produkti ( siers, biezpiens);</a:t>
            </a:r>
          </a:p>
          <a:p>
            <a:pPr>
              <a:lnSpc>
                <a:spcPct val="90000"/>
              </a:lnSpc>
              <a:spcBef>
                <a:spcPts val="500"/>
              </a:spcBef>
              <a:buFont typeface="Wingdings 2" pitchFamily="18"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t>٧</a:t>
            </a:r>
            <a:r>
              <a:rPr lang="lv-LV" dirty="0">
                <a:cs typeface="Times New Roman" pitchFamily="18" charset="0"/>
              </a:rPr>
              <a:t> rieksti, saldumi, cepti mīklas izstrādājumi;</a:t>
            </a:r>
          </a:p>
          <a:p>
            <a:pPr>
              <a:lnSpc>
                <a:spcPct val="90000"/>
              </a:lnSpc>
              <a:spcBef>
                <a:spcPts val="500"/>
              </a:spcBef>
              <a:buFont typeface="Wingdings 2" pitchFamily="18"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ar-SA" dirty="0"/>
              <a:t>٧</a:t>
            </a:r>
            <a:r>
              <a:rPr lang="lv-LV" dirty="0">
                <a:cs typeface="Times New Roman" pitchFamily="18" charset="0"/>
              </a:rPr>
              <a:t> auksti kūpinātas vai kūpinātas </a:t>
            </a:r>
            <a:r>
              <a:rPr lang="lv-LV" dirty="0" smtClean="0">
                <a:cs typeface="Times New Roman" pitchFamily="18" charset="0"/>
              </a:rPr>
              <a:t>zivis.</a:t>
            </a:r>
            <a:endParaRPr lang="lv-LV" dirty="0"/>
          </a:p>
        </p:txBody>
      </p:sp>
      <p:pic>
        <p:nvPicPr>
          <p:cNvPr id="4" name="Picture 2" descr="http://fandomania.com/wp-content/uploads/2009/05/garf2.jpg"/>
          <p:cNvPicPr>
            <a:picLocks noChangeAspect="1" noChangeArrowheads="1"/>
          </p:cNvPicPr>
          <p:nvPr/>
        </p:nvPicPr>
        <p:blipFill>
          <a:blip r:embed="rId2" cstate="print"/>
          <a:srcRect/>
          <a:stretch>
            <a:fillRect/>
          </a:stretch>
        </p:blipFill>
        <p:spPr bwMode="auto">
          <a:xfrm>
            <a:off x="6876256" y="4725144"/>
            <a:ext cx="2483768" cy="2009415"/>
          </a:xfrm>
          <a:prstGeom prst="rect">
            <a:avLst/>
          </a:prstGeom>
          <a:noFill/>
        </p:spPr>
      </p:pic>
    </p:spTree>
    <p:extLst>
      <p:ext uri="{BB962C8B-B14F-4D97-AF65-F5344CB8AC3E}">
        <p14:creationId xmlns:p14="http://schemas.microsoft.com/office/powerpoint/2010/main" val="267127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Minerālvielas, vitamīni.....</a:t>
            </a:r>
            <a:endParaRPr lang="lv-LV" dirty="0"/>
          </a:p>
        </p:txBody>
      </p:sp>
      <p:sp>
        <p:nvSpPr>
          <p:cNvPr id="3" name="Content Placeholder 2"/>
          <p:cNvSpPr>
            <a:spLocks noGrp="1"/>
          </p:cNvSpPr>
          <p:nvPr>
            <p:ph idx="1"/>
          </p:nvPr>
        </p:nvSpPr>
        <p:spPr/>
        <p:txBody>
          <a:bodyPr/>
          <a:lstStyle/>
          <a:p>
            <a:r>
              <a:rPr lang="lv-LV" dirty="0"/>
              <a:t>Kalcijs (Ca</a:t>
            </a:r>
            <a:r>
              <a:rPr lang="lv-LV" dirty="0" smtClean="0"/>
              <a:t>)</a:t>
            </a:r>
          </a:p>
          <a:p>
            <a:endParaRPr lang="lv-LV" dirty="0"/>
          </a:p>
          <a:p>
            <a:r>
              <a:rPr lang="fr-FR" dirty="0" err="1"/>
              <a:t>Kalcija</a:t>
            </a:r>
            <a:r>
              <a:rPr lang="fr-FR" dirty="0"/>
              <a:t> </a:t>
            </a:r>
            <a:r>
              <a:rPr lang="fr-FR" dirty="0" err="1"/>
              <a:t>uzsūkšanās</a:t>
            </a:r>
            <a:r>
              <a:rPr lang="fr-FR" dirty="0"/>
              <a:t> </a:t>
            </a:r>
            <a:r>
              <a:rPr lang="fr-FR" dirty="0" err="1"/>
              <a:t>kuņģa-zarnu</a:t>
            </a:r>
            <a:r>
              <a:rPr lang="fr-FR" dirty="0"/>
              <a:t> </a:t>
            </a:r>
            <a:r>
              <a:rPr lang="fr-FR" dirty="0" err="1"/>
              <a:t>traktā</a:t>
            </a:r>
            <a:r>
              <a:rPr lang="fr-FR" dirty="0"/>
              <a:t> </a:t>
            </a:r>
            <a:r>
              <a:rPr lang="fr-FR" dirty="0" err="1"/>
              <a:t>ir</a:t>
            </a:r>
            <a:r>
              <a:rPr lang="fr-FR" dirty="0"/>
              <a:t> no D </a:t>
            </a:r>
            <a:r>
              <a:rPr lang="fr-FR" dirty="0" err="1"/>
              <a:t>vitamīna</a:t>
            </a:r>
            <a:r>
              <a:rPr lang="fr-FR" dirty="0"/>
              <a:t> </a:t>
            </a:r>
            <a:r>
              <a:rPr lang="fr-FR" dirty="0" err="1"/>
              <a:t>atkarīgs</a:t>
            </a:r>
            <a:r>
              <a:rPr lang="fr-FR" dirty="0"/>
              <a:t> </a:t>
            </a:r>
            <a:r>
              <a:rPr lang="fr-FR" dirty="0" err="1"/>
              <a:t>process</a:t>
            </a:r>
            <a:r>
              <a:rPr lang="fr-FR" dirty="0"/>
              <a:t>.</a:t>
            </a:r>
            <a:endParaRPr lang="lv-LV" dirty="0"/>
          </a:p>
        </p:txBody>
      </p:sp>
    </p:spTree>
    <p:extLst>
      <p:ext uri="{BB962C8B-B14F-4D97-AF65-F5344CB8AC3E}">
        <p14:creationId xmlns:p14="http://schemas.microsoft.com/office/powerpoint/2010/main" val="2227520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Ca</a:t>
            </a:r>
            <a:endParaRPr lang="lv-LV" dirty="0"/>
          </a:p>
        </p:txBody>
      </p:sp>
      <p:sp>
        <p:nvSpPr>
          <p:cNvPr id="3" name="Content Placeholder 2"/>
          <p:cNvSpPr>
            <a:spLocks noGrp="1"/>
          </p:cNvSpPr>
          <p:nvPr>
            <p:ph idx="1"/>
          </p:nvPr>
        </p:nvSpPr>
        <p:spPr/>
        <p:txBody>
          <a:bodyPr>
            <a:normAutofit lnSpcReduction="10000"/>
          </a:bodyPr>
          <a:lstStyle/>
          <a:p>
            <a:r>
              <a:rPr lang="fr-FR" dirty="0"/>
              <a:t>1) </a:t>
            </a:r>
            <a:r>
              <a:rPr lang="fr-FR" dirty="0" err="1"/>
              <a:t>nepieciešams</a:t>
            </a:r>
            <a:r>
              <a:rPr lang="fr-FR" dirty="0"/>
              <a:t> </a:t>
            </a:r>
            <a:r>
              <a:rPr lang="fr-FR" dirty="0" err="1"/>
              <a:t>kaulaudu</a:t>
            </a:r>
            <a:r>
              <a:rPr lang="fr-FR" dirty="0"/>
              <a:t>, </a:t>
            </a:r>
            <a:r>
              <a:rPr lang="fr-FR" dirty="0" err="1"/>
              <a:t>zobu</a:t>
            </a:r>
            <a:r>
              <a:rPr lang="fr-FR" dirty="0"/>
              <a:t>, </a:t>
            </a:r>
            <a:r>
              <a:rPr lang="fr-FR" dirty="0" err="1"/>
              <a:t>nagu</a:t>
            </a:r>
            <a:r>
              <a:rPr lang="fr-FR" dirty="0"/>
              <a:t>, </a:t>
            </a:r>
            <a:r>
              <a:rPr lang="fr-FR" dirty="0" err="1"/>
              <a:t>matu</a:t>
            </a:r>
            <a:r>
              <a:rPr lang="fr-FR" dirty="0"/>
              <a:t> </a:t>
            </a:r>
            <a:r>
              <a:rPr lang="fr-FR" dirty="0" err="1"/>
              <a:t>veidošanai</a:t>
            </a:r>
            <a:r>
              <a:rPr lang="fr-FR" dirty="0"/>
              <a:t>;</a:t>
            </a:r>
            <a:endParaRPr lang="lv-LV" dirty="0"/>
          </a:p>
          <a:p>
            <a:r>
              <a:rPr lang="fr-FR" dirty="0"/>
              <a:t>2) </a:t>
            </a:r>
            <a:r>
              <a:rPr lang="fr-FR" dirty="0" err="1"/>
              <a:t>piedalās</a:t>
            </a:r>
            <a:r>
              <a:rPr lang="fr-FR" dirty="0"/>
              <a:t> </a:t>
            </a:r>
            <a:r>
              <a:rPr lang="fr-FR" dirty="0" err="1"/>
              <a:t>fermentu</a:t>
            </a:r>
            <a:r>
              <a:rPr lang="fr-FR" dirty="0"/>
              <a:t> </a:t>
            </a:r>
            <a:r>
              <a:rPr lang="fr-FR" dirty="0" err="1"/>
              <a:t>aktivēšanā</a:t>
            </a:r>
            <a:r>
              <a:rPr lang="fr-FR" dirty="0"/>
              <a:t>;</a:t>
            </a:r>
            <a:endParaRPr lang="lv-LV" dirty="0"/>
          </a:p>
          <a:p>
            <a:r>
              <a:rPr lang="fr-FR" dirty="0"/>
              <a:t>3) </a:t>
            </a:r>
            <a:r>
              <a:rPr lang="fr-FR" dirty="0" err="1"/>
              <a:t>nepieciešams</a:t>
            </a:r>
            <a:r>
              <a:rPr lang="fr-FR" dirty="0"/>
              <a:t> </a:t>
            </a:r>
            <a:r>
              <a:rPr lang="fr-FR" dirty="0" err="1"/>
              <a:t>miokarda</a:t>
            </a:r>
            <a:r>
              <a:rPr lang="fr-FR" dirty="0"/>
              <a:t>, </a:t>
            </a:r>
            <a:r>
              <a:rPr lang="fr-FR" dirty="0" err="1"/>
              <a:t>gludās</a:t>
            </a:r>
            <a:r>
              <a:rPr lang="fr-FR" dirty="0"/>
              <a:t> un </a:t>
            </a:r>
            <a:r>
              <a:rPr lang="fr-FR" dirty="0" err="1"/>
              <a:t>skeleta</a:t>
            </a:r>
            <a:r>
              <a:rPr lang="fr-FR" dirty="0"/>
              <a:t> </a:t>
            </a:r>
            <a:r>
              <a:rPr lang="fr-FR" dirty="0" err="1"/>
              <a:t>muskulatūras</a:t>
            </a:r>
            <a:r>
              <a:rPr lang="fr-FR" dirty="0"/>
              <a:t> </a:t>
            </a:r>
            <a:r>
              <a:rPr lang="fr-FR" dirty="0" err="1"/>
              <a:t>darbībai</a:t>
            </a:r>
            <a:r>
              <a:rPr lang="fr-FR" dirty="0"/>
              <a:t>;</a:t>
            </a:r>
            <a:endParaRPr lang="lv-LV" dirty="0"/>
          </a:p>
          <a:p>
            <a:r>
              <a:rPr lang="fr-FR" dirty="0"/>
              <a:t>4) </a:t>
            </a:r>
            <a:r>
              <a:rPr lang="fr-FR" dirty="0" err="1"/>
              <a:t>piedalās</a:t>
            </a:r>
            <a:r>
              <a:rPr lang="fr-FR" dirty="0"/>
              <a:t> </a:t>
            </a:r>
            <a:r>
              <a:rPr lang="fr-FR" dirty="0" err="1"/>
              <a:t>asinsrecēšanas</a:t>
            </a:r>
            <a:r>
              <a:rPr lang="fr-FR" dirty="0"/>
              <a:t> </a:t>
            </a:r>
            <a:r>
              <a:rPr lang="fr-FR" dirty="0" err="1"/>
              <a:t>procesā</a:t>
            </a:r>
            <a:r>
              <a:rPr lang="fr-FR" dirty="0"/>
              <a:t>;</a:t>
            </a:r>
            <a:endParaRPr lang="lv-LV" dirty="0"/>
          </a:p>
          <a:p>
            <a:r>
              <a:rPr lang="fr-FR" dirty="0"/>
              <a:t>5) </a:t>
            </a:r>
            <a:r>
              <a:rPr lang="fr-FR" dirty="0" err="1"/>
              <a:t>piedalās</a:t>
            </a:r>
            <a:r>
              <a:rPr lang="fr-FR" dirty="0"/>
              <a:t> </a:t>
            </a:r>
            <a:r>
              <a:rPr lang="fr-FR" dirty="0" err="1"/>
              <a:t>kapilāro</a:t>
            </a:r>
            <a:r>
              <a:rPr lang="fr-FR" dirty="0"/>
              <a:t> </a:t>
            </a:r>
            <a:r>
              <a:rPr lang="fr-FR" dirty="0" err="1"/>
              <a:t>asinsvadu</a:t>
            </a:r>
            <a:r>
              <a:rPr lang="fr-FR" dirty="0"/>
              <a:t> </a:t>
            </a:r>
            <a:r>
              <a:rPr lang="fr-FR" dirty="0" err="1"/>
              <a:t>sieniņu</a:t>
            </a:r>
            <a:r>
              <a:rPr lang="fr-FR" dirty="0"/>
              <a:t> </a:t>
            </a:r>
            <a:r>
              <a:rPr lang="fr-FR" dirty="0" err="1"/>
              <a:t>membrānu</a:t>
            </a:r>
            <a:r>
              <a:rPr lang="fr-FR" dirty="0"/>
              <a:t> </a:t>
            </a:r>
            <a:r>
              <a:rPr lang="fr-FR" dirty="0" err="1"/>
              <a:t>caurlaidības</a:t>
            </a:r>
            <a:r>
              <a:rPr lang="fr-FR" dirty="0"/>
              <a:t> </a:t>
            </a:r>
            <a:r>
              <a:rPr lang="fr-FR" dirty="0" err="1"/>
              <a:t>regulēšanā</a:t>
            </a:r>
            <a:r>
              <a:rPr lang="fr-FR" dirty="0"/>
              <a:t>;</a:t>
            </a:r>
            <a:endParaRPr lang="lv-LV" dirty="0"/>
          </a:p>
          <a:p>
            <a:r>
              <a:rPr lang="fr-FR" dirty="0"/>
              <a:t>6) </a:t>
            </a:r>
            <a:r>
              <a:rPr lang="fr-FR" dirty="0" err="1"/>
              <a:t>piedalās</a:t>
            </a:r>
            <a:r>
              <a:rPr lang="fr-FR" dirty="0"/>
              <a:t> </a:t>
            </a:r>
            <a:r>
              <a:rPr lang="fr-FR" dirty="0" err="1"/>
              <a:t>imūnās</a:t>
            </a:r>
            <a:r>
              <a:rPr lang="fr-FR" dirty="0"/>
              <a:t> </a:t>
            </a:r>
            <a:r>
              <a:rPr lang="fr-FR" dirty="0" err="1"/>
              <a:t>sistēmas</a:t>
            </a:r>
            <a:r>
              <a:rPr lang="fr-FR" dirty="0"/>
              <a:t> </a:t>
            </a:r>
            <a:r>
              <a:rPr lang="fr-FR" dirty="0" err="1"/>
              <a:t>darbības</a:t>
            </a:r>
            <a:r>
              <a:rPr lang="fr-FR" dirty="0"/>
              <a:t> </a:t>
            </a:r>
            <a:r>
              <a:rPr lang="fr-FR" dirty="0" err="1"/>
              <a:t>nodrošināšanā</a:t>
            </a:r>
            <a:endParaRPr lang="lv-LV" dirty="0"/>
          </a:p>
          <a:p>
            <a:endParaRPr lang="lv-LV" dirty="0"/>
          </a:p>
        </p:txBody>
      </p:sp>
    </p:spTree>
    <p:extLst>
      <p:ext uri="{BB962C8B-B14F-4D97-AF65-F5344CB8AC3E}">
        <p14:creationId xmlns:p14="http://schemas.microsoft.com/office/powerpoint/2010/main" val="3328665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Ca</a:t>
            </a:r>
            <a:endParaRPr lang="lv-LV" dirty="0"/>
          </a:p>
        </p:txBody>
      </p:sp>
      <p:sp>
        <p:nvSpPr>
          <p:cNvPr id="3" name="Content Placeholder 2"/>
          <p:cNvSpPr>
            <a:spLocks noGrp="1"/>
          </p:cNvSpPr>
          <p:nvPr>
            <p:ph idx="1"/>
          </p:nvPr>
        </p:nvSpPr>
        <p:spPr/>
        <p:txBody>
          <a:bodyPr/>
          <a:lstStyle/>
          <a:p>
            <a:r>
              <a:rPr lang="fr-FR" dirty="0" err="1"/>
              <a:t>Kalcija</a:t>
            </a:r>
            <a:r>
              <a:rPr lang="fr-FR" dirty="0"/>
              <a:t> </a:t>
            </a:r>
            <a:r>
              <a:rPr lang="fr-FR" dirty="0" err="1"/>
              <a:t>avoti</a:t>
            </a:r>
            <a:r>
              <a:rPr lang="fr-FR" dirty="0"/>
              <a:t> </a:t>
            </a:r>
            <a:r>
              <a:rPr lang="fr-FR" dirty="0" err="1"/>
              <a:t>uzturā</a:t>
            </a:r>
            <a:r>
              <a:rPr lang="fr-FR" dirty="0"/>
              <a:t> : </a:t>
            </a:r>
            <a:r>
              <a:rPr lang="fr-FR" dirty="0" err="1"/>
              <a:t>piens</a:t>
            </a:r>
            <a:r>
              <a:rPr lang="fr-FR" dirty="0"/>
              <a:t>, </a:t>
            </a:r>
            <a:r>
              <a:rPr lang="fr-FR" dirty="0" err="1"/>
              <a:t>piena</a:t>
            </a:r>
            <a:r>
              <a:rPr lang="fr-FR" dirty="0"/>
              <a:t> </a:t>
            </a:r>
            <a:r>
              <a:rPr lang="fr-FR" dirty="0" err="1"/>
              <a:t>produkti</a:t>
            </a:r>
            <a:r>
              <a:rPr lang="fr-FR" dirty="0"/>
              <a:t> (</a:t>
            </a:r>
            <a:r>
              <a:rPr lang="fr-FR" dirty="0" err="1"/>
              <a:t>siers</a:t>
            </a:r>
            <a:r>
              <a:rPr lang="fr-FR" dirty="0"/>
              <a:t>, </a:t>
            </a:r>
            <a:r>
              <a:rPr lang="fr-FR" dirty="0" err="1"/>
              <a:t>biezpiens</a:t>
            </a:r>
            <a:r>
              <a:rPr lang="fr-FR" dirty="0"/>
              <a:t>, </a:t>
            </a:r>
            <a:r>
              <a:rPr lang="fr-FR" dirty="0" err="1"/>
              <a:t>jogurts</a:t>
            </a:r>
            <a:r>
              <a:rPr lang="fr-FR" dirty="0"/>
              <a:t>), olas, </a:t>
            </a:r>
            <a:r>
              <a:rPr lang="fr-FR" dirty="0" err="1"/>
              <a:t>zivis</a:t>
            </a:r>
            <a:r>
              <a:rPr lang="fr-FR" dirty="0"/>
              <a:t> (</a:t>
            </a:r>
            <a:r>
              <a:rPr lang="fr-FR" dirty="0" err="1"/>
              <a:t>lasis</a:t>
            </a:r>
            <a:r>
              <a:rPr lang="fr-FR" dirty="0"/>
              <a:t>), </a:t>
            </a:r>
            <a:r>
              <a:rPr lang="fr-FR" dirty="0" err="1"/>
              <a:t>pākšaugi</a:t>
            </a:r>
            <a:r>
              <a:rPr lang="fr-FR" dirty="0"/>
              <a:t>, </a:t>
            </a:r>
            <a:r>
              <a:rPr lang="fr-FR" dirty="0" err="1"/>
              <a:t>brokoļi</a:t>
            </a:r>
            <a:r>
              <a:rPr lang="fr-FR" dirty="0"/>
              <a:t>, </a:t>
            </a:r>
            <a:r>
              <a:rPr lang="fr-FR" dirty="0" err="1"/>
              <a:t>rieksti</a:t>
            </a:r>
            <a:r>
              <a:rPr lang="fr-FR" dirty="0"/>
              <a:t>, </a:t>
            </a:r>
            <a:r>
              <a:rPr lang="fr-FR" dirty="0" err="1"/>
              <a:t>lapu</a:t>
            </a:r>
            <a:r>
              <a:rPr lang="fr-FR" dirty="0"/>
              <a:t> </a:t>
            </a:r>
            <a:r>
              <a:rPr lang="fr-FR" dirty="0" err="1"/>
              <a:t>dārzeņi</a:t>
            </a:r>
            <a:r>
              <a:rPr lang="fr-FR" dirty="0"/>
              <a:t>, </a:t>
            </a:r>
            <a:r>
              <a:rPr lang="fr-FR" dirty="0" err="1"/>
              <a:t>sēnes</a:t>
            </a:r>
            <a:r>
              <a:rPr lang="fr-FR" dirty="0"/>
              <a:t>.</a:t>
            </a:r>
            <a:endParaRPr lang="lv-LV" dirty="0"/>
          </a:p>
          <a:p>
            <a:endParaRPr lang="lv-LV" dirty="0"/>
          </a:p>
          <a:p>
            <a:r>
              <a:rPr lang="fr-FR" dirty="0"/>
              <a:t> </a:t>
            </a:r>
            <a:r>
              <a:rPr lang="fr-FR" dirty="0" err="1"/>
              <a:t>Biopieejamība</a:t>
            </a:r>
            <a:r>
              <a:rPr lang="fr-FR" dirty="0"/>
              <a:t> no </a:t>
            </a:r>
            <a:r>
              <a:rPr lang="fr-FR" dirty="0" err="1"/>
              <a:t>augu</a:t>
            </a:r>
            <a:r>
              <a:rPr lang="fr-FR" dirty="0"/>
              <a:t> </a:t>
            </a:r>
            <a:r>
              <a:rPr lang="fr-FR" dirty="0" err="1"/>
              <a:t>valsts</a:t>
            </a:r>
            <a:r>
              <a:rPr lang="fr-FR" dirty="0"/>
              <a:t> </a:t>
            </a:r>
            <a:r>
              <a:rPr lang="fr-FR" dirty="0" err="1"/>
              <a:t>produktiem</a:t>
            </a:r>
            <a:r>
              <a:rPr lang="fr-FR" dirty="0"/>
              <a:t> </a:t>
            </a:r>
            <a:r>
              <a:rPr lang="fr-FR" dirty="0" err="1"/>
              <a:t>visumā</a:t>
            </a:r>
            <a:r>
              <a:rPr lang="fr-FR" dirty="0"/>
              <a:t> </a:t>
            </a:r>
            <a:r>
              <a:rPr lang="fr-FR" dirty="0" err="1"/>
              <a:t>ir</a:t>
            </a:r>
            <a:r>
              <a:rPr lang="fr-FR" dirty="0"/>
              <a:t> </a:t>
            </a:r>
            <a:r>
              <a:rPr lang="fr-FR" dirty="0" err="1"/>
              <a:t>laba</a:t>
            </a:r>
            <a:r>
              <a:rPr lang="fr-FR" dirty="0"/>
              <a:t>, </a:t>
            </a:r>
            <a:r>
              <a:rPr lang="fr-FR" dirty="0" err="1"/>
              <a:t>izņemot</a:t>
            </a:r>
            <a:r>
              <a:rPr lang="fr-FR" dirty="0"/>
              <a:t> </a:t>
            </a:r>
            <a:r>
              <a:rPr lang="fr-FR" dirty="0" err="1"/>
              <a:t>spinātus</a:t>
            </a:r>
            <a:r>
              <a:rPr lang="fr-FR" dirty="0"/>
              <a:t>, no </a:t>
            </a:r>
            <a:r>
              <a:rPr lang="fr-FR" dirty="0" err="1"/>
              <a:t>kuriem</a:t>
            </a:r>
            <a:r>
              <a:rPr lang="fr-FR" dirty="0"/>
              <a:t> </a:t>
            </a:r>
            <a:r>
              <a:rPr lang="fr-FR" dirty="0" err="1"/>
              <a:t>kalcijs</a:t>
            </a:r>
            <a:r>
              <a:rPr lang="fr-FR" dirty="0"/>
              <a:t> </a:t>
            </a:r>
            <a:r>
              <a:rPr lang="fr-FR" dirty="0" err="1"/>
              <a:t>praktiski</a:t>
            </a:r>
            <a:r>
              <a:rPr lang="fr-FR" dirty="0"/>
              <a:t> </a:t>
            </a:r>
            <a:r>
              <a:rPr lang="fr-FR" dirty="0" err="1"/>
              <a:t>neuzsūcas</a:t>
            </a:r>
            <a:r>
              <a:rPr lang="fr-FR" dirty="0"/>
              <a:t> (</a:t>
            </a:r>
            <a:r>
              <a:rPr lang="fr-FR" dirty="0" err="1"/>
              <a:t>oksalāti</a:t>
            </a:r>
            <a:r>
              <a:rPr lang="fr-FR" dirty="0"/>
              <a:t>)</a:t>
            </a:r>
            <a:endParaRPr lang="lv-LV" dirty="0"/>
          </a:p>
          <a:p>
            <a:endParaRPr lang="lv-LV" dirty="0"/>
          </a:p>
        </p:txBody>
      </p:sp>
    </p:spTree>
    <p:extLst>
      <p:ext uri="{BB962C8B-B14F-4D97-AF65-F5344CB8AC3E}">
        <p14:creationId xmlns:p14="http://schemas.microsoft.com/office/powerpoint/2010/main" val="2001704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a:t>Pieaugušam cilvēkam vēlams ar uzturu uzņemt  vidēji      0,8 – 1,0 g/dienā vīriešiem</a:t>
            </a:r>
          </a:p>
          <a:p>
            <a:pPr>
              <a:buNone/>
            </a:pPr>
            <a:r>
              <a:rPr lang="lv-LV" dirty="0"/>
              <a:t>                     1,2  g/dienā  sievietēm</a:t>
            </a:r>
          </a:p>
          <a:p>
            <a:pPr>
              <a:buNone/>
            </a:pPr>
            <a:endParaRPr lang="lv-LV" dirty="0"/>
          </a:p>
          <a:p>
            <a:pPr>
              <a:buNone/>
            </a:pPr>
            <a:r>
              <a:rPr lang="lv-LV" dirty="0"/>
              <a:t>No jaukta uztura uzsūcās tikai 40 % kalcija</a:t>
            </a:r>
          </a:p>
          <a:p>
            <a:endParaRPr lang="lv-LV" dirty="0"/>
          </a:p>
        </p:txBody>
      </p:sp>
    </p:spTree>
    <p:extLst>
      <p:ext uri="{BB962C8B-B14F-4D97-AF65-F5344CB8AC3E}">
        <p14:creationId xmlns:p14="http://schemas.microsoft.com/office/powerpoint/2010/main" val="541339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Picture 2" descr="http://www.moondragon.org/health/nutritionbasics/minerals/graphics/calcium-milk-char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336703" cy="516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10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Vitamīns D ( </a:t>
            </a:r>
            <a:r>
              <a:rPr lang="lv-LV" sz="3600" dirty="0" err="1"/>
              <a:t>Ergocalciferol</a:t>
            </a:r>
            <a:r>
              <a:rPr lang="lv-LV" sz="3600" dirty="0"/>
              <a:t>, </a:t>
            </a:r>
            <a:r>
              <a:rPr lang="lv-LV" dirty="0" err="1"/>
              <a:t>Cholecalciferol</a:t>
            </a:r>
            <a:r>
              <a:rPr lang="lv-LV" dirty="0"/>
              <a:t>)</a:t>
            </a:r>
          </a:p>
        </p:txBody>
      </p:sp>
      <p:sp>
        <p:nvSpPr>
          <p:cNvPr id="5" name="Content Placeholder 4"/>
          <p:cNvSpPr>
            <a:spLocks noGrp="1"/>
          </p:cNvSpPr>
          <p:nvPr>
            <p:ph idx="1"/>
          </p:nvPr>
        </p:nvSpPr>
        <p:spPr/>
        <p:txBody>
          <a:bodyPr/>
          <a:lstStyle/>
          <a:p>
            <a:pPr fontAlgn="auto">
              <a:spcAft>
                <a:spcPts val="0"/>
              </a:spcAft>
              <a:buFont typeface="Arial" pitchFamily="34" charset="0"/>
              <a:buNone/>
              <a:defRPr/>
            </a:pPr>
            <a:r>
              <a:rPr lang="lv-LV" sz="2000" dirty="0"/>
              <a:t>Aktīvās formas veidojas aknās un nierēs.</a:t>
            </a:r>
          </a:p>
          <a:p>
            <a:pPr fontAlgn="auto">
              <a:spcAft>
                <a:spcPts val="0"/>
              </a:spcAft>
              <a:buFont typeface="Arial" pitchFamily="34" charset="0"/>
              <a:buNone/>
              <a:defRPr/>
            </a:pPr>
            <a:r>
              <a:rPr lang="lv-LV" sz="2000" dirty="0"/>
              <a:t>Mērķa orgāni: kauli, zarnas, nieres</a:t>
            </a:r>
          </a:p>
          <a:p>
            <a:pPr fontAlgn="auto">
              <a:spcAft>
                <a:spcPts val="0"/>
              </a:spcAft>
              <a:buFont typeface="Arial" pitchFamily="34" charset="0"/>
              <a:buNone/>
              <a:defRPr/>
            </a:pPr>
            <a:r>
              <a:rPr lang="lv-LV" b="1" dirty="0"/>
              <a:t>Funkcijas.</a:t>
            </a:r>
          </a:p>
          <a:p>
            <a:pPr marL="514350" indent="-514350" fontAlgn="auto">
              <a:spcAft>
                <a:spcPts val="0"/>
              </a:spcAft>
              <a:buFont typeface="+mj-lt"/>
              <a:buAutoNum type="arabicPeriod"/>
              <a:defRPr/>
            </a:pPr>
            <a:r>
              <a:rPr lang="lv-LV" dirty="0"/>
              <a:t>Regulē, Ca/P maiņu:    Ca un P uzsūkšanos zarnās, mobilizē Ca un P kaulaudos</a:t>
            </a:r>
          </a:p>
          <a:p>
            <a:pPr marL="514350" indent="-514350" fontAlgn="auto">
              <a:spcAft>
                <a:spcPts val="0"/>
              </a:spcAft>
              <a:buFont typeface="+mj-lt"/>
              <a:buAutoNum type="arabicPeriod"/>
              <a:defRPr/>
            </a:pPr>
            <a:r>
              <a:rPr lang="lv-LV" dirty="0"/>
              <a:t>Piedalās imunitātes, reproduktīvos procesos, insulīna sekrēcija</a:t>
            </a:r>
          </a:p>
          <a:p>
            <a:endParaRPr lang="lv-LV" dirty="0"/>
          </a:p>
        </p:txBody>
      </p:sp>
      <p:pic>
        <p:nvPicPr>
          <p:cNvPr id="6" name="Picture 2" descr="http://topnews.net.nz/images/Vitamind-Main.jpg"/>
          <p:cNvPicPr>
            <a:picLocks noChangeAspect="1" noChangeArrowheads="1"/>
          </p:cNvPicPr>
          <p:nvPr/>
        </p:nvPicPr>
        <p:blipFill>
          <a:blip r:embed="rId2" cstate="print"/>
          <a:srcRect/>
          <a:stretch>
            <a:fillRect/>
          </a:stretch>
        </p:blipFill>
        <p:spPr bwMode="auto">
          <a:xfrm>
            <a:off x="5857963" y="2348"/>
            <a:ext cx="3314700" cy="3048000"/>
          </a:xfrm>
          <a:prstGeom prst="rect">
            <a:avLst/>
          </a:prstGeom>
          <a:noFill/>
          <a:ln w="9525">
            <a:noFill/>
            <a:miter lim="800000"/>
            <a:headEnd/>
            <a:tailEnd/>
          </a:ln>
        </p:spPr>
      </p:pic>
    </p:spTree>
    <p:extLst>
      <p:ext uri="{BB962C8B-B14F-4D97-AF65-F5344CB8AC3E}">
        <p14:creationId xmlns:p14="http://schemas.microsoft.com/office/powerpoint/2010/main" val="532548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Ieteicamās devas</a:t>
            </a:r>
            <a:endParaRPr lang="lv-LV" dirty="0"/>
          </a:p>
        </p:txBody>
      </p:sp>
      <p:sp>
        <p:nvSpPr>
          <p:cNvPr id="3" name="Content Placeholder 2"/>
          <p:cNvSpPr>
            <a:spLocks noGrp="1"/>
          </p:cNvSpPr>
          <p:nvPr>
            <p:ph idx="1"/>
          </p:nvPr>
        </p:nvSpPr>
        <p:spPr/>
        <p:txBody>
          <a:bodyPr/>
          <a:lstStyle/>
          <a:p>
            <a:pPr fontAlgn="auto">
              <a:spcAft>
                <a:spcPts val="0"/>
              </a:spcAft>
              <a:buFont typeface="Arial" pitchFamily="34" charset="0"/>
              <a:buNone/>
              <a:defRPr/>
            </a:pPr>
            <a:r>
              <a:rPr lang="lv-LV" dirty="0"/>
              <a:t>Svarīga nozīme  - UV starojumam.</a:t>
            </a:r>
          </a:p>
          <a:p>
            <a:pPr fontAlgn="auto">
              <a:spcAft>
                <a:spcPts val="0"/>
              </a:spcAft>
              <a:buFont typeface="Arial" pitchFamily="34" charset="0"/>
              <a:buNone/>
              <a:defRPr/>
            </a:pPr>
            <a:r>
              <a:rPr lang="lv-LV" dirty="0"/>
              <a:t>   5 </a:t>
            </a:r>
            <a:r>
              <a:rPr lang="lv-LV" dirty="0" err="1"/>
              <a:t>µg</a:t>
            </a:r>
            <a:r>
              <a:rPr lang="lv-LV" dirty="0"/>
              <a:t> (bērniem 10 </a:t>
            </a:r>
            <a:r>
              <a:rPr lang="lv-LV" dirty="0" err="1"/>
              <a:t>µg</a:t>
            </a:r>
            <a:r>
              <a:rPr lang="lv-LV" dirty="0"/>
              <a:t>)</a:t>
            </a:r>
          </a:p>
          <a:p>
            <a:pPr fontAlgn="auto">
              <a:spcAft>
                <a:spcPts val="0"/>
              </a:spcAft>
              <a:buFont typeface="Arial" pitchFamily="34" charset="0"/>
              <a:buNone/>
              <a:defRPr/>
            </a:pPr>
            <a:r>
              <a:rPr lang="lv-LV" b="1" dirty="0"/>
              <a:t>    1 SV   = 0,025 </a:t>
            </a:r>
            <a:r>
              <a:rPr lang="lv-LV" b="1" dirty="0" err="1"/>
              <a:t>µg</a:t>
            </a:r>
            <a:r>
              <a:rPr lang="lv-LV" b="1" dirty="0"/>
              <a:t> </a:t>
            </a:r>
            <a:r>
              <a:rPr lang="lv-LV" b="1" dirty="0" err="1"/>
              <a:t>holekalciferola</a:t>
            </a:r>
            <a:r>
              <a:rPr lang="lv-LV" b="1" dirty="0"/>
              <a:t> (D</a:t>
            </a:r>
            <a:r>
              <a:rPr lang="lv-LV" sz="2000" b="1" dirty="0"/>
              <a:t>3</a:t>
            </a:r>
            <a:r>
              <a:rPr lang="lv-LV" b="1" dirty="0"/>
              <a:t>)</a:t>
            </a:r>
          </a:p>
          <a:p>
            <a:pPr fontAlgn="auto">
              <a:spcAft>
                <a:spcPts val="0"/>
              </a:spcAft>
              <a:buFont typeface="Arial" pitchFamily="34" charset="0"/>
              <a:buNone/>
              <a:defRPr/>
            </a:pPr>
            <a:r>
              <a:rPr lang="lv-LV" b="1" dirty="0"/>
              <a:t>    1 </a:t>
            </a:r>
            <a:r>
              <a:rPr lang="lv-LV" b="1" dirty="0" err="1"/>
              <a:t>µg</a:t>
            </a:r>
            <a:r>
              <a:rPr lang="lv-LV" b="1" dirty="0"/>
              <a:t> </a:t>
            </a:r>
            <a:r>
              <a:rPr lang="lv-LV" b="1" dirty="0" err="1"/>
              <a:t>holekalciferola</a:t>
            </a:r>
            <a:r>
              <a:rPr lang="lv-LV" b="1" dirty="0"/>
              <a:t> (D</a:t>
            </a:r>
            <a:r>
              <a:rPr lang="lv-LV" sz="2400" b="1" dirty="0"/>
              <a:t>3</a:t>
            </a:r>
            <a:r>
              <a:rPr lang="lv-LV" b="1" dirty="0"/>
              <a:t>)  =   40 IE</a:t>
            </a:r>
          </a:p>
          <a:p>
            <a:pPr fontAlgn="auto">
              <a:spcAft>
                <a:spcPts val="0"/>
              </a:spcAft>
              <a:buFont typeface="Arial" pitchFamily="34" charset="0"/>
              <a:buNone/>
              <a:defRPr/>
            </a:pPr>
            <a:r>
              <a:rPr lang="lv-LV" b="1" dirty="0"/>
              <a:t>Dabīgie avoti.</a:t>
            </a:r>
          </a:p>
          <a:p>
            <a:pPr fontAlgn="auto">
              <a:spcAft>
                <a:spcPts val="0"/>
              </a:spcAft>
              <a:buFont typeface="Arial" pitchFamily="34" charset="0"/>
              <a:buNone/>
              <a:defRPr/>
            </a:pPr>
            <a:r>
              <a:rPr lang="lv-LV" dirty="0"/>
              <a:t>Dzīvnieku valsts produkti: sviests, krējums, olas dzeltenums, aknas, okeāna zivis.</a:t>
            </a:r>
          </a:p>
          <a:p>
            <a:pPr fontAlgn="auto">
              <a:spcAft>
                <a:spcPts val="0"/>
              </a:spcAft>
              <a:buFont typeface="Arial" pitchFamily="34" charset="0"/>
              <a:buNone/>
              <a:defRPr/>
            </a:pPr>
            <a:r>
              <a:rPr lang="lv-LV" dirty="0"/>
              <a:t>Zivju eļļa : 1 tejkar.(4 ml)- 360 SV (9 </a:t>
            </a:r>
            <a:r>
              <a:rPr lang="lv-LV" dirty="0" err="1"/>
              <a:t>µg</a:t>
            </a:r>
            <a:r>
              <a:rPr lang="lv-LV" dirty="0"/>
              <a:t>) D </a:t>
            </a:r>
            <a:r>
              <a:rPr lang="lv-LV" dirty="0" err="1"/>
              <a:t>vit</a:t>
            </a:r>
            <a:r>
              <a:rPr lang="lv-LV" dirty="0"/>
              <a:t>.</a:t>
            </a:r>
          </a:p>
          <a:p>
            <a:endParaRPr lang="lv-LV" dirty="0"/>
          </a:p>
        </p:txBody>
      </p:sp>
    </p:spTree>
    <p:extLst>
      <p:ext uri="{BB962C8B-B14F-4D97-AF65-F5344CB8AC3E}">
        <p14:creationId xmlns:p14="http://schemas.microsoft.com/office/powerpoint/2010/main" val="8327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Spinālo pacientu uzturs</a:t>
            </a:r>
            <a:endParaRPr lang="lv-LV" dirty="0"/>
          </a:p>
        </p:txBody>
      </p:sp>
      <p:sp>
        <p:nvSpPr>
          <p:cNvPr id="3" name="Content Placeholder 2"/>
          <p:cNvSpPr>
            <a:spLocks noGrp="1"/>
          </p:cNvSpPr>
          <p:nvPr>
            <p:ph idx="1"/>
          </p:nvPr>
        </p:nvSpPr>
        <p:spPr/>
        <p:txBody>
          <a:bodyPr>
            <a:normAutofit fontScale="92500" lnSpcReduction="20000"/>
          </a:bodyPr>
          <a:lstStyle/>
          <a:p>
            <a:r>
              <a:rPr lang="lv-LV" dirty="0"/>
              <a:t>Uztura izvērtējumu  pacientiem ar SCI  nosaka fizioloģisko, psiholoģisko un vides faktoru kopums.</a:t>
            </a:r>
          </a:p>
          <a:p>
            <a:pPr marL="109728" indent="0">
              <a:buNone/>
            </a:pPr>
            <a:r>
              <a:rPr lang="lv-LV" dirty="0"/>
              <a:t>  </a:t>
            </a:r>
          </a:p>
          <a:p>
            <a:pPr marL="109728" indent="0">
              <a:buNone/>
            </a:pPr>
            <a:r>
              <a:rPr lang="lv-LV" dirty="0"/>
              <a:t>Galvenie mērķi uztura terapijā pieaugušajiem ar SCI ir:</a:t>
            </a:r>
          </a:p>
          <a:p>
            <a:pPr lvl="0"/>
            <a:r>
              <a:rPr lang="lv-LV" dirty="0"/>
              <a:t>novērtēt  vai uzlabot nepareiza uztura un/vai uzturvielu trūkumu, </a:t>
            </a:r>
          </a:p>
          <a:p>
            <a:pPr lvl="0"/>
            <a:r>
              <a:rPr lang="lv-LV" dirty="0"/>
              <a:t>novērst un/vai veicināt ar uzturu saistīto komplikāciju risku rašanos</a:t>
            </a:r>
          </a:p>
          <a:p>
            <a:pPr lvl="0"/>
            <a:r>
              <a:rPr lang="lv-LV" dirty="0"/>
              <a:t>uzlabot neatkarību un dzīves kvalitāti, tostarp uztura dzīves kvalitāti  dažādos rehabilitācijas posmos</a:t>
            </a:r>
            <a:endParaRPr lang="lv-LV" dirty="0"/>
          </a:p>
        </p:txBody>
      </p:sp>
    </p:spTree>
    <p:extLst>
      <p:ext uri="{BB962C8B-B14F-4D97-AF65-F5344CB8AC3E}">
        <p14:creationId xmlns:p14="http://schemas.microsoft.com/office/powerpoint/2010/main" val="137481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Dzelzs (Fe)</a:t>
            </a:r>
          </a:p>
        </p:txBody>
      </p:sp>
      <p:sp>
        <p:nvSpPr>
          <p:cNvPr id="3" name="Content Placeholder 2"/>
          <p:cNvSpPr>
            <a:spLocks noGrp="1"/>
          </p:cNvSpPr>
          <p:nvPr>
            <p:ph idx="1"/>
          </p:nvPr>
        </p:nvSpPr>
        <p:spPr/>
        <p:txBody>
          <a:bodyPr/>
          <a:lstStyle/>
          <a:p>
            <a:r>
              <a:rPr lang="lv-LV" dirty="0" err="1"/>
              <a:t>Pieuagušam</a:t>
            </a:r>
            <a:r>
              <a:rPr lang="lv-LV" dirty="0"/>
              <a:t> cilvēkam ar uzturu jāuzņem:</a:t>
            </a:r>
          </a:p>
          <a:p>
            <a:endParaRPr lang="lv-LV" dirty="0"/>
          </a:p>
          <a:p>
            <a:pPr>
              <a:buNone/>
            </a:pPr>
            <a:r>
              <a:rPr lang="lv-LV" dirty="0"/>
              <a:t> vīrieši  - 10 mg/dienā</a:t>
            </a:r>
          </a:p>
          <a:p>
            <a:pPr>
              <a:buNone/>
            </a:pPr>
            <a:r>
              <a:rPr lang="lv-LV" dirty="0"/>
              <a:t>    sievietes  - 18 mg/dienā</a:t>
            </a:r>
          </a:p>
          <a:p>
            <a:pPr>
              <a:buNone/>
            </a:pPr>
            <a:endParaRPr lang="lv-LV" dirty="0"/>
          </a:p>
          <a:p>
            <a:pPr>
              <a:buNone/>
            </a:pPr>
            <a:r>
              <a:rPr lang="en-US" dirty="0" err="1"/>
              <a:t>Normālos</a:t>
            </a:r>
            <a:r>
              <a:rPr lang="en-US" dirty="0"/>
              <a:t> </a:t>
            </a:r>
            <a:r>
              <a:rPr lang="en-US" dirty="0" err="1"/>
              <a:t>apstākļos</a:t>
            </a:r>
            <a:r>
              <a:rPr lang="en-US" dirty="0"/>
              <a:t> </a:t>
            </a:r>
            <a:r>
              <a:rPr lang="en-US" dirty="0" err="1"/>
              <a:t>cilvēka</a:t>
            </a:r>
            <a:r>
              <a:rPr lang="en-US" dirty="0"/>
              <a:t> </a:t>
            </a:r>
            <a:r>
              <a:rPr lang="en-US" dirty="0" err="1"/>
              <a:t>organismā</a:t>
            </a:r>
            <a:r>
              <a:rPr lang="en-US" dirty="0"/>
              <a:t> </a:t>
            </a:r>
            <a:r>
              <a:rPr lang="en-US" dirty="0" err="1"/>
              <a:t>atrodas</a:t>
            </a:r>
            <a:r>
              <a:rPr lang="lv-LV" dirty="0"/>
              <a:t> 3-5 g dzelzs</a:t>
            </a:r>
          </a:p>
          <a:p>
            <a:endParaRPr lang="lv-LV" dirty="0"/>
          </a:p>
        </p:txBody>
      </p:sp>
    </p:spTree>
    <p:extLst>
      <p:ext uri="{BB962C8B-B14F-4D97-AF65-F5344CB8AC3E}">
        <p14:creationId xmlns:p14="http://schemas.microsoft.com/office/powerpoint/2010/main" val="254284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Dzelzs (Fe)</a:t>
            </a:r>
          </a:p>
        </p:txBody>
      </p:sp>
      <p:sp>
        <p:nvSpPr>
          <p:cNvPr id="3" name="Content Placeholder 2"/>
          <p:cNvSpPr>
            <a:spLocks noGrp="1"/>
          </p:cNvSpPr>
          <p:nvPr>
            <p:ph idx="1"/>
          </p:nvPr>
        </p:nvSpPr>
        <p:spPr/>
        <p:txBody>
          <a:bodyPr/>
          <a:lstStyle/>
          <a:p>
            <a:r>
              <a:rPr lang="lv-LV" dirty="0"/>
              <a:t>Labāk dzelzs uzsūcas no dzīvnieku valsts produktiem :</a:t>
            </a:r>
          </a:p>
          <a:p>
            <a:r>
              <a:rPr lang="lv-LV" dirty="0"/>
              <a:t> no gaļas, zivīm, hemoglobīna  -  16-20%</a:t>
            </a:r>
          </a:p>
          <a:p>
            <a:r>
              <a:rPr lang="lv-LV" dirty="0"/>
              <a:t>no piena, kviešiem, kukurūzas, salātiem, spinātiem  -  7 – 9 %</a:t>
            </a:r>
          </a:p>
          <a:p>
            <a:endParaRPr lang="lv-LV" dirty="0"/>
          </a:p>
          <a:p>
            <a:endParaRPr lang="lv-LV" dirty="0"/>
          </a:p>
        </p:txBody>
      </p:sp>
    </p:spTree>
    <p:extLst>
      <p:ext uri="{BB962C8B-B14F-4D97-AF65-F5344CB8AC3E}">
        <p14:creationId xmlns:p14="http://schemas.microsoft.com/office/powerpoint/2010/main" val="1099007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Dzelzs (Fe)</a:t>
            </a:r>
          </a:p>
        </p:txBody>
      </p:sp>
      <p:sp>
        <p:nvSpPr>
          <p:cNvPr id="3" name="Content Placeholder 2"/>
          <p:cNvSpPr>
            <a:spLocks noGrp="1"/>
          </p:cNvSpPr>
          <p:nvPr>
            <p:ph idx="1"/>
          </p:nvPr>
        </p:nvSpPr>
        <p:spPr/>
        <p:txBody>
          <a:bodyPr/>
          <a:lstStyle/>
          <a:p>
            <a:r>
              <a:rPr lang="lv-LV" b="1" dirty="0"/>
              <a:t>Veģetārie produkti, kas visvairāk veicina dzelzs uzsūkšanos:</a:t>
            </a:r>
            <a:r>
              <a:rPr lang="lv-LV" dirty="0"/>
              <a:t> citrusaugļi un to sulas, upenes, āboli, plūmes, zemenes, ķirbji, kāposti, paprika, brokoļi, zaļumi.</a:t>
            </a:r>
          </a:p>
          <a:p>
            <a:endParaRPr lang="lv-LV" dirty="0"/>
          </a:p>
          <a:p>
            <a:r>
              <a:rPr lang="lv-LV" b="1" dirty="0"/>
              <a:t>Produkti, kas ievērojami kavē dzelzs uzsūkšanos: </a:t>
            </a:r>
            <a:r>
              <a:rPr lang="lv-LV" dirty="0"/>
              <a:t>kakao, kafija, tēja, kola, vīns, šokolāde, spināti, rabarberi, veseli graudi un klijas, piens, kalcija preparāti. </a:t>
            </a:r>
          </a:p>
          <a:p>
            <a:endParaRPr lang="lv-LV" dirty="0"/>
          </a:p>
        </p:txBody>
      </p:sp>
    </p:spTree>
    <p:extLst>
      <p:ext uri="{BB962C8B-B14F-4D97-AF65-F5344CB8AC3E}">
        <p14:creationId xmlns:p14="http://schemas.microsoft.com/office/powerpoint/2010/main" val="1863102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b="1" dirty="0"/>
              <a:t>Dzelzi saturošos preparātus nedrīkst lietot kopā ar kalciju saturošiem preparātiem, jo tādā veidā tiek traucēts dzelzs uzsūkšanās process. </a:t>
            </a:r>
            <a:endParaRPr lang="lv-LV" dirty="0"/>
          </a:p>
          <a:p>
            <a:endParaRPr lang="lv-LV" dirty="0"/>
          </a:p>
        </p:txBody>
      </p:sp>
    </p:spTree>
    <p:extLst>
      <p:ext uri="{BB962C8B-B14F-4D97-AF65-F5344CB8AC3E}">
        <p14:creationId xmlns:p14="http://schemas.microsoft.com/office/powerpoint/2010/main" val="2499940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C vitamīns</a:t>
            </a:r>
          </a:p>
        </p:txBody>
      </p:sp>
      <p:sp>
        <p:nvSpPr>
          <p:cNvPr id="3" name="Content Placeholder 2"/>
          <p:cNvSpPr>
            <a:spLocks noGrp="1"/>
          </p:cNvSpPr>
          <p:nvPr>
            <p:ph idx="1"/>
          </p:nvPr>
        </p:nvSpPr>
        <p:spPr/>
        <p:txBody>
          <a:bodyPr/>
          <a:lstStyle/>
          <a:p>
            <a:r>
              <a:rPr lang="lv-LV" dirty="0"/>
              <a:t>C </a:t>
            </a:r>
            <a:r>
              <a:rPr lang="lv-LV" dirty="0" err="1"/>
              <a:t>viatmīnu</a:t>
            </a:r>
            <a:r>
              <a:rPr lang="lv-LV" dirty="0"/>
              <a:t> cilvēka šūnas nesintezē, tas jāuzņem ar uzturu</a:t>
            </a:r>
          </a:p>
          <a:p>
            <a:endParaRPr lang="lv-LV" dirty="0" smtClean="0"/>
          </a:p>
          <a:p>
            <a:endParaRPr lang="lv-LV" dirty="0"/>
          </a:p>
          <a:p>
            <a:r>
              <a:rPr lang="lv-LV" dirty="0"/>
              <a:t>Nozīmīgākie C vitamīna avoti ir upenes, pētersīļi, paprika, </a:t>
            </a:r>
            <a:r>
              <a:rPr lang="lv-LV" dirty="0" err="1"/>
              <a:t>briseles</a:t>
            </a:r>
            <a:r>
              <a:rPr lang="lv-LV" dirty="0"/>
              <a:t> kāposti, ziedkāposti, zemenes, citrusaugi, kartupeļi, tomāti</a:t>
            </a:r>
          </a:p>
          <a:p>
            <a:endParaRPr lang="lv-LV" dirty="0"/>
          </a:p>
        </p:txBody>
      </p:sp>
    </p:spTree>
    <p:extLst>
      <p:ext uri="{BB962C8B-B14F-4D97-AF65-F5344CB8AC3E}">
        <p14:creationId xmlns:p14="http://schemas.microsoft.com/office/powerpoint/2010/main" val="1404876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Vitamīni B grupas</a:t>
            </a:r>
          </a:p>
        </p:txBody>
      </p:sp>
      <p:sp>
        <p:nvSpPr>
          <p:cNvPr id="3" name="Content Placeholder 2"/>
          <p:cNvSpPr>
            <a:spLocks noGrp="1"/>
          </p:cNvSpPr>
          <p:nvPr>
            <p:ph idx="1"/>
          </p:nvPr>
        </p:nvSpPr>
        <p:spPr/>
        <p:txBody>
          <a:bodyPr>
            <a:normAutofit/>
          </a:bodyPr>
          <a:lstStyle/>
          <a:p>
            <a:r>
              <a:rPr lang="lv-LV" sz="2000" dirty="0"/>
              <a:t>Vitamīns B6 (</a:t>
            </a:r>
            <a:r>
              <a:rPr lang="lv-LV" sz="2000" dirty="0" err="1"/>
              <a:t>piridoksīns</a:t>
            </a:r>
            <a:r>
              <a:rPr lang="lv-LV" sz="2000" dirty="0"/>
              <a:t>) un folijskābe ir ‘’dalībnieki’’ B-kompleksa, un ir kritiski sastāvdaļas enerģijas metabolisma un asins veselībā.</a:t>
            </a:r>
          </a:p>
          <a:p>
            <a:r>
              <a:rPr lang="lv-LV" sz="2000" dirty="0"/>
              <a:t>Kopumā B-kompleksa trūkums var izraisīt nogurumu, muskuļu krampjus, </a:t>
            </a:r>
            <a:r>
              <a:rPr lang="lv-LV" sz="2000" dirty="0" err="1"/>
              <a:t>apātijuun</a:t>
            </a:r>
            <a:r>
              <a:rPr lang="lv-LV" sz="2000" dirty="0"/>
              <a:t> kognitīvo funkciju zudumu.</a:t>
            </a:r>
          </a:p>
          <a:p>
            <a:endParaRPr lang="lv-LV" sz="2000" dirty="0"/>
          </a:p>
        </p:txBody>
      </p:sp>
      <p:pic>
        <p:nvPicPr>
          <p:cNvPr id="4" name="Picture 2" descr="http://graphics8.nytimes.com/images/2007/08/01/health/adam/19517.jpg"/>
          <p:cNvPicPr>
            <a:picLocks noChangeAspect="1" noChangeArrowheads="1"/>
          </p:cNvPicPr>
          <p:nvPr/>
        </p:nvPicPr>
        <p:blipFill>
          <a:blip r:embed="rId2" cstate="print"/>
          <a:srcRect/>
          <a:stretch>
            <a:fillRect/>
          </a:stretch>
        </p:blipFill>
        <p:spPr bwMode="auto">
          <a:xfrm>
            <a:off x="179512" y="3645024"/>
            <a:ext cx="3150350" cy="2520280"/>
          </a:xfrm>
          <a:prstGeom prst="rect">
            <a:avLst/>
          </a:prstGeom>
          <a:noFill/>
          <a:ln w="9525">
            <a:noFill/>
            <a:miter lim="800000"/>
            <a:headEnd/>
            <a:tailEnd/>
          </a:ln>
        </p:spPr>
      </p:pic>
      <p:pic>
        <p:nvPicPr>
          <p:cNvPr id="5" name="Picture 2" descr="http://justmeint1health.files.wordpress.com/2011/07/vitamin-b6.jpg"/>
          <p:cNvPicPr>
            <a:picLocks noChangeAspect="1" noChangeArrowheads="1"/>
          </p:cNvPicPr>
          <p:nvPr/>
        </p:nvPicPr>
        <p:blipFill>
          <a:blip r:embed="rId3" cstate="print"/>
          <a:srcRect/>
          <a:stretch>
            <a:fillRect/>
          </a:stretch>
        </p:blipFill>
        <p:spPr bwMode="auto">
          <a:xfrm>
            <a:off x="3329862" y="4437112"/>
            <a:ext cx="2808312" cy="2246650"/>
          </a:xfrm>
          <a:prstGeom prst="rect">
            <a:avLst/>
          </a:prstGeom>
          <a:noFill/>
          <a:ln w="9525">
            <a:noFill/>
            <a:miter lim="800000"/>
            <a:headEnd/>
            <a:tailEnd/>
          </a:ln>
        </p:spPr>
      </p:pic>
      <p:pic>
        <p:nvPicPr>
          <p:cNvPr id="6" name="Picture 2" descr="http://www.health-fitness.com.au/images/vitamin-b3.jpg"/>
          <p:cNvPicPr>
            <a:picLocks noChangeAspect="1" noChangeArrowheads="1"/>
          </p:cNvPicPr>
          <p:nvPr/>
        </p:nvPicPr>
        <p:blipFill>
          <a:blip r:embed="rId4" cstate="print"/>
          <a:srcRect/>
          <a:stretch>
            <a:fillRect/>
          </a:stretch>
        </p:blipFill>
        <p:spPr bwMode="auto">
          <a:xfrm>
            <a:off x="6444208" y="4642798"/>
            <a:ext cx="2555776" cy="2044621"/>
          </a:xfrm>
          <a:prstGeom prst="rect">
            <a:avLst/>
          </a:prstGeom>
          <a:noFill/>
          <a:ln w="9525">
            <a:noFill/>
            <a:miter lim="800000"/>
            <a:headEnd/>
            <a:tailEnd/>
          </a:ln>
        </p:spPr>
      </p:pic>
    </p:spTree>
    <p:extLst>
      <p:ext uri="{BB962C8B-B14F-4D97-AF65-F5344CB8AC3E}">
        <p14:creationId xmlns:p14="http://schemas.microsoft.com/office/powerpoint/2010/main" val="3710445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a:t>Ūdens </a:t>
            </a:r>
            <a:r>
              <a:rPr lang="lv-LV" b="1" dirty="0" smtClean="0"/>
              <a:t>nozīme ( šķidruma uzņemšana)</a:t>
            </a:r>
            <a:endParaRPr lang="lv-LV" dirty="0"/>
          </a:p>
        </p:txBody>
      </p:sp>
      <p:sp>
        <p:nvSpPr>
          <p:cNvPr id="3" name="Content Placeholder 2"/>
          <p:cNvSpPr>
            <a:spLocks noGrp="1"/>
          </p:cNvSpPr>
          <p:nvPr>
            <p:ph idx="1"/>
          </p:nvPr>
        </p:nvSpPr>
        <p:spPr/>
        <p:txBody>
          <a:bodyPr/>
          <a:lstStyle/>
          <a:p>
            <a:endParaRPr lang="lv-LV"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09120"/>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4888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98072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695" y="378904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815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Dehidratācija un </a:t>
            </a:r>
            <a:r>
              <a:rPr lang="lv-LV" dirty="0" err="1"/>
              <a:t>rehidratācija</a:t>
            </a:r>
            <a:endParaRPr lang="lv-LV" dirty="0"/>
          </a:p>
        </p:txBody>
      </p:sp>
      <p:sp>
        <p:nvSpPr>
          <p:cNvPr id="3" name="Content Placeholder 2"/>
          <p:cNvSpPr>
            <a:spLocks noGrp="1"/>
          </p:cNvSpPr>
          <p:nvPr>
            <p:ph idx="1"/>
          </p:nvPr>
        </p:nvSpPr>
        <p:spPr/>
        <p:txBody>
          <a:bodyPr/>
          <a:lstStyle/>
          <a:p>
            <a:r>
              <a:rPr lang="lv-LV" b="1" dirty="0" smtClean="0"/>
              <a:t>Dehidratācija</a:t>
            </a:r>
            <a:r>
              <a:rPr lang="lv-LV" dirty="0" smtClean="0"/>
              <a:t> (organisma atūdeņošanos)</a:t>
            </a:r>
          </a:p>
          <a:p>
            <a:r>
              <a:rPr lang="lv-LV" dirty="0"/>
              <a:t>Vesels cilvēks zaudē šķidrumu arī ar elpošanu, urinēšanu un vēdera izeju (bet to spēj atjaunot, regulāri uzņemot šķidrumu</a:t>
            </a:r>
            <a:r>
              <a:rPr lang="lv-LV" dirty="0" smtClean="0"/>
              <a:t>).</a:t>
            </a:r>
          </a:p>
          <a:p>
            <a:endParaRPr lang="lv-LV" dirty="0"/>
          </a:p>
          <a:p>
            <a:endParaRPr lang="lv-LV" dirty="0" smtClean="0"/>
          </a:p>
          <a:p>
            <a:r>
              <a:rPr lang="lv-LV" dirty="0" smtClean="0"/>
              <a:t>...izgulējumi, siltums, urīnceļu infekcijas......</a:t>
            </a:r>
            <a:endParaRPr lang="lv-LV" dirty="0"/>
          </a:p>
          <a:p>
            <a:endParaRPr lang="lv-LV" dirty="0"/>
          </a:p>
        </p:txBody>
      </p:sp>
    </p:spTree>
    <p:extLst>
      <p:ext uri="{BB962C8B-B14F-4D97-AF65-F5344CB8AC3E}">
        <p14:creationId xmlns:p14="http://schemas.microsoft.com/office/powerpoint/2010/main" val="4258658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Šķidrums</a:t>
            </a:r>
            <a:endParaRPr lang="lv-LV" dirty="0"/>
          </a:p>
        </p:txBody>
      </p:sp>
      <p:sp>
        <p:nvSpPr>
          <p:cNvPr id="3" name="Content Placeholder 2"/>
          <p:cNvSpPr>
            <a:spLocks noGrp="1"/>
          </p:cNvSpPr>
          <p:nvPr>
            <p:ph idx="1"/>
          </p:nvPr>
        </p:nvSpPr>
        <p:spPr/>
        <p:txBody>
          <a:bodyPr/>
          <a:lstStyle/>
          <a:p>
            <a:pPr lvl="0"/>
            <a:r>
              <a:rPr lang="lv-LV" dirty="0" smtClean="0"/>
              <a:t>30ml  -  40ml </a:t>
            </a:r>
            <a:r>
              <a:rPr lang="lv-LV" dirty="0"/>
              <a:t>/ </a:t>
            </a:r>
            <a:r>
              <a:rPr lang="lv-LV" dirty="0" smtClean="0"/>
              <a:t>kg. svara</a:t>
            </a:r>
            <a:endParaRPr lang="lv-LV" sz="2400" dirty="0"/>
          </a:p>
          <a:p>
            <a:pPr lvl="0"/>
            <a:r>
              <a:rPr lang="lv-LV" dirty="0"/>
              <a:t>Vismaz 1.0ml /</a:t>
            </a:r>
            <a:r>
              <a:rPr lang="lv-LV" dirty="0" smtClean="0"/>
              <a:t> </a:t>
            </a:r>
            <a:r>
              <a:rPr lang="lv-LV" dirty="0"/>
              <a:t>kcal dienā </a:t>
            </a:r>
            <a:endParaRPr lang="lv-LV" sz="2400" dirty="0"/>
          </a:p>
          <a:p>
            <a:pPr lvl="1"/>
            <a:r>
              <a:rPr lang="lv-LV" sz="2800" dirty="0"/>
              <a:t>Šķidruma zudums ietver </a:t>
            </a:r>
            <a:r>
              <a:rPr lang="lv-LV" sz="2800" dirty="0" smtClean="0"/>
              <a:t>iztvaikošanu </a:t>
            </a:r>
            <a:r>
              <a:rPr lang="lv-LV" sz="2800" dirty="0"/>
              <a:t>no vaļējām brūcēm, brūču drenāža un drudzis </a:t>
            </a:r>
            <a:endParaRPr lang="lv-LV" sz="2400" dirty="0"/>
          </a:p>
        </p:txBody>
      </p:sp>
    </p:spTree>
    <p:extLst>
      <p:ext uri="{BB962C8B-B14F-4D97-AF65-F5344CB8AC3E}">
        <p14:creationId xmlns:p14="http://schemas.microsoft.com/office/powerpoint/2010/main" val="1355610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5" name="Picture 2" descr="C:\Users\Signe\Pictures\MP Navigator EX\2012_11_14\IMG_NEW_0001.jpg"/>
          <p:cNvPicPr>
            <a:picLocks noChangeAspect="1" noChangeArrowheads="1"/>
          </p:cNvPicPr>
          <p:nvPr/>
        </p:nvPicPr>
        <p:blipFill>
          <a:blip r:embed="rId2" cstate="print"/>
          <a:srcRect/>
          <a:stretch>
            <a:fillRect/>
          </a:stretch>
        </p:blipFill>
        <p:spPr bwMode="auto">
          <a:xfrm>
            <a:off x="1259632" y="0"/>
            <a:ext cx="6408712" cy="6858000"/>
          </a:xfrm>
          <a:prstGeom prst="rect">
            <a:avLst/>
          </a:prstGeom>
          <a:noFill/>
        </p:spPr>
      </p:pic>
    </p:spTree>
    <p:extLst>
      <p:ext uri="{BB962C8B-B14F-4D97-AF65-F5344CB8AC3E}">
        <p14:creationId xmlns:p14="http://schemas.microsoft.com/office/powerpoint/2010/main" val="408151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b="1" dirty="0" smtClean="0">
                <a:latin typeface="+mn-lt"/>
              </a:rPr>
              <a:t>Īpašie uztura ieteikumi  pie muguras </a:t>
            </a:r>
            <a:r>
              <a:rPr lang="lv-LV" sz="3200" b="1" dirty="0">
                <a:latin typeface="+mn-lt"/>
              </a:rPr>
              <a:t>smadzeņu </a:t>
            </a:r>
            <a:r>
              <a:rPr lang="lv-LV" sz="3200" b="1" dirty="0" smtClean="0">
                <a:latin typeface="+mn-lt"/>
              </a:rPr>
              <a:t>bojājumiem ietver</a:t>
            </a:r>
            <a:r>
              <a:rPr lang="lv-LV" sz="3200" b="1" dirty="0">
                <a:latin typeface="+mn-lt"/>
              </a:rPr>
              <a:t>:</a:t>
            </a:r>
          </a:p>
        </p:txBody>
      </p:sp>
      <p:sp>
        <p:nvSpPr>
          <p:cNvPr id="3" name="Content Placeholder 2"/>
          <p:cNvSpPr>
            <a:spLocks noGrp="1"/>
          </p:cNvSpPr>
          <p:nvPr>
            <p:ph idx="1"/>
          </p:nvPr>
        </p:nvSpPr>
        <p:spPr/>
        <p:txBody>
          <a:bodyPr>
            <a:normAutofit fontScale="92500" lnSpcReduction="20000"/>
          </a:bodyPr>
          <a:lstStyle/>
          <a:p>
            <a:r>
              <a:rPr lang="lv-LV" dirty="0" smtClean="0"/>
              <a:t>1.Adekvāts  balastvielu un šķidrumu daudzums </a:t>
            </a:r>
            <a:r>
              <a:rPr lang="lv-LV" dirty="0"/>
              <a:t>lai novērstu aizcietējums;</a:t>
            </a:r>
          </a:p>
          <a:p>
            <a:r>
              <a:rPr lang="lv-LV" dirty="0"/>
              <a:t>2. </a:t>
            </a:r>
            <a:r>
              <a:rPr lang="lv-LV" dirty="0" smtClean="0"/>
              <a:t>Atbilstošs olbaltumvielu saturs uzturā izgulējumu profilaksei un liesās </a:t>
            </a:r>
            <a:r>
              <a:rPr lang="lv-LV" dirty="0"/>
              <a:t>ķermeņa masas (</a:t>
            </a:r>
            <a:r>
              <a:rPr lang="lv-LV" dirty="0" smtClean="0"/>
              <a:t>muskuļi) saglabāšanai;</a:t>
            </a:r>
            <a:endParaRPr lang="lv-LV" dirty="0"/>
          </a:p>
          <a:p>
            <a:r>
              <a:rPr lang="lv-LV" dirty="0"/>
              <a:t>3. Zema tauku satura pārtikas </a:t>
            </a:r>
            <a:r>
              <a:rPr lang="lv-LV" dirty="0" smtClean="0"/>
              <a:t>produkti </a:t>
            </a:r>
            <a:r>
              <a:rPr lang="lv-LV" dirty="0"/>
              <a:t>un </a:t>
            </a:r>
            <a:r>
              <a:rPr lang="lv-LV" dirty="0" smtClean="0"/>
              <a:t>dzērieni, </a:t>
            </a:r>
            <a:r>
              <a:rPr lang="lv-LV" dirty="0"/>
              <a:t>lai novērstu svara pieaugumu;</a:t>
            </a:r>
          </a:p>
          <a:p>
            <a:r>
              <a:rPr lang="lv-LV" dirty="0"/>
              <a:t>4. </a:t>
            </a:r>
            <a:r>
              <a:rPr lang="lv-LV" dirty="0" smtClean="0"/>
              <a:t>Uzņemt </a:t>
            </a:r>
            <a:r>
              <a:rPr lang="lv-LV" dirty="0"/>
              <a:t>mazāk kaloriju, lai līdzsvarotu savu </a:t>
            </a:r>
            <a:r>
              <a:rPr lang="lv-LV" dirty="0" smtClean="0"/>
              <a:t>enerģijas </a:t>
            </a:r>
            <a:r>
              <a:rPr lang="lv-LV" dirty="0"/>
              <a:t>patēriņu</a:t>
            </a:r>
            <a:r>
              <a:rPr lang="lv-LV" dirty="0" smtClean="0"/>
              <a:t>.</a:t>
            </a:r>
          </a:p>
          <a:p>
            <a:pPr marL="109728" indent="0">
              <a:buNone/>
            </a:pPr>
            <a:r>
              <a:rPr lang="lv-LV" sz="1700" dirty="0" err="1">
                <a:solidFill>
                  <a:schemeClr val="accent1"/>
                </a:solidFill>
              </a:rPr>
              <a:t>Home</a:t>
            </a:r>
            <a:r>
              <a:rPr lang="lv-LV" sz="1700" dirty="0">
                <a:solidFill>
                  <a:schemeClr val="accent1"/>
                </a:solidFill>
              </a:rPr>
              <a:t> </a:t>
            </a:r>
            <a:r>
              <a:rPr lang="lv-LV" sz="1700" dirty="0" err="1">
                <a:solidFill>
                  <a:schemeClr val="accent1"/>
                </a:solidFill>
              </a:rPr>
              <a:t>and</a:t>
            </a:r>
            <a:r>
              <a:rPr lang="lv-LV" sz="1700" dirty="0">
                <a:solidFill>
                  <a:schemeClr val="accent1"/>
                </a:solidFill>
              </a:rPr>
              <a:t> </a:t>
            </a:r>
            <a:r>
              <a:rPr lang="lv-LV" sz="1700" dirty="0" err="1">
                <a:solidFill>
                  <a:schemeClr val="accent1"/>
                </a:solidFill>
              </a:rPr>
              <a:t>Garden</a:t>
            </a:r>
            <a:r>
              <a:rPr lang="lv-LV" sz="1700" dirty="0">
                <a:solidFill>
                  <a:schemeClr val="accent1"/>
                </a:solidFill>
              </a:rPr>
              <a:t> </a:t>
            </a:r>
            <a:r>
              <a:rPr lang="lv-LV" sz="1700" dirty="0" err="1">
                <a:solidFill>
                  <a:schemeClr val="accent1"/>
                </a:solidFill>
              </a:rPr>
              <a:t>Bulletin</a:t>
            </a:r>
            <a:r>
              <a:rPr lang="lv-LV" sz="1700" dirty="0">
                <a:solidFill>
                  <a:schemeClr val="accent1"/>
                </a:solidFill>
              </a:rPr>
              <a:t> No. 232-CP, </a:t>
            </a:r>
            <a:r>
              <a:rPr lang="lv-LV" sz="1700" dirty="0" err="1">
                <a:solidFill>
                  <a:schemeClr val="accent1"/>
                </a:solidFill>
              </a:rPr>
              <a:t>June</a:t>
            </a:r>
            <a:r>
              <a:rPr lang="lv-LV" sz="1700" dirty="0">
                <a:solidFill>
                  <a:schemeClr val="accent1"/>
                </a:solidFill>
              </a:rPr>
              <a:t> 2011 </a:t>
            </a:r>
            <a:r>
              <a:rPr lang="lv-LV" sz="1700" dirty="0" err="1">
                <a:solidFill>
                  <a:schemeClr val="accent1"/>
                </a:solidFill>
              </a:rPr>
              <a:t>and</a:t>
            </a:r>
            <a:r>
              <a:rPr lang="lv-LV" sz="1700" dirty="0">
                <a:solidFill>
                  <a:schemeClr val="accent1"/>
                </a:solidFill>
              </a:rPr>
              <a:t> USDA </a:t>
            </a:r>
            <a:r>
              <a:rPr lang="lv-LV" sz="1700" dirty="0" err="1">
                <a:solidFill>
                  <a:schemeClr val="accent1"/>
                </a:solidFill>
              </a:rPr>
              <a:t>Center</a:t>
            </a:r>
            <a:endParaRPr lang="lv-LV" sz="1700" dirty="0">
              <a:solidFill>
                <a:schemeClr val="accent1"/>
              </a:solidFill>
            </a:endParaRPr>
          </a:p>
          <a:p>
            <a:pPr marL="109728" indent="0">
              <a:buNone/>
            </a:pPr>
            <a:r>
              <a:rPr lang="lv-LV" sz="1700" dirty="0" err="1">
                <a:solidFill>
                  <a:schemeClr val="accent1"/>
                </a:solidFill>
              </a:rPr>
              <a:t>for</a:t>
            </a:r>
            <a:r>
              <a:rPr lang="lv-LV" sz="1700" dirty="0">
                <a:solidFill>
                  <a:schemeClr val="accent1"/>
                </a:solidFill>
              </a:rPr>
              <a:t> </a:t>
            </a:r>
            <a:r>
              <a:rPr lang="lv-LV" sz="1700" dirty="0" err="1">
                <a:solidFill>
                  <a:schemeClr val="accent1"/>
                </a:solidFill>
              </a:rPr>
              <a:t>Nutrition</a:t>
            </a:r>
            <a:r>
              <a:rPr lang="lv-LV" sz="1700" dirty="0">
                <a:solidFill>
                  <a:schemeClr val="accent1"/>
                </a:solidFill>
              </a:rPr>
              <a:t> </a:t>
            </a:r>
            <a:r>
              <a:rPr lang="lv-LV" sz="1700" dirty="0" err="1">
                <a:solidFill>
                  <a:schemeClr val="accent1"/>
                </a:solidFill>
              </a:rPr>
              <a:t>and</a:t>
            </a:r>
            <a:r>
              <a:rPr lang="lv-LV" sz="1700" dirty="0">
                <a:solidFill>
                  <a:schemeClr val="accent1"/>
                </a:solidFill>
              </a:rPr>
              <a:t> </a:t>
            </a:r>
            <a:r>
              <a:rPr lang="lv-LV" sz="1700" dirty="0" err="1">
                <a:solidFill>
                  <a:schemeClr val="accent1"/>
                </a:solidFill>
              </a:rPr>
              <a:t>Policy</a:t>
            </a:r>
            <a:r>
              <a:rPr lang="lv-LV" sz="1700" dirty="0">
                <a:solidFill>
                  <a:schemeClr val="accent1"/>
                </a:solidFill>
              </a:rPr>
              <a:t> </a:t>
            </a:r>
            <a:r>
              <a:rPr lang="lv-LV" sz="1700" dirty="0" err="1">
                <a:solidFill>
                  <a:schemeClr val="accent1"/>
                </a:solidFill>
              </a:rPr>
              <a:t>Promotion</a:t>
            </a:r>
            <a:r>
              <a:rPr lang="lv-LV" sz="1700" dirty="0">
                <a:solidFill>
                  <a:schemeClr val="accent1"/>
                </a:solidFill>
              </a:rPr>
              <a:t> 10 Tips </a:t>
            </a:r>
            <a:r>
              <a:rPr lang="lv-LV" sz="1700" dirty="0" err="1">
                <a:solidFill>
                  <a:schemeClr val="accent1"/>
                </a:solidFill>
              </a:rPr>
              <a:t>Nutrition</a:t>
            </a:r>
            <a:r>
              <a:rPr lang="lv-LV" sz="1700" dirty="0">
                <a:solidFill>
                  <a:schemeClr val="accent1"/>
                </a:solidFill>
              </a:rPr>
              <a:t> </a:t>
            </a:r>
            <a:r>
              <a:rPr lang="lv-LV" sz="1700" dirty="0" err="1">
                <a:solidFill>
                  <a:schemeClr val="accent1"/>
                </a:solidFill>
              </a:rPr>
              <a:t>Education</a:t>
            </a:r>
            <a:r>
              <a:rPr lang="lv-LV" sz="1700" dirty="0">
                <a:solidFill>
                  <a:schemeClr val="accent1"/>
                </a:solidFill>
              </a:rPr>
              <a:t> </a:t>
            </a:r>
            <a:r>
              <a:rPr lang="lv-LV" sz="1700" dirty="0" err="1">
                <a:solidFill>
                  <a:schemeClr val="accent1"/>
                </a:solidFill>
              </a:rPr>
              <a:t>Series</a:t>
            </a:r>
            <a:r>
              <a:rPr lang="lv-LV" sz="1700" dirty="0">
                <a:solidFill>
                  <a:schemeClr val="accent1"/>
                </a:solidFill>
              </a:rPr>
              <a:t> DG </a:t>
            </a:r>
            <a:r>
              <a:rPr lang="lv-LV" sz="1700" dirty="0" err="1">
                <a:solidFill>
                  <a:schemeClr val="accent1"/>
                </a:solidFill>
              </a:rPr>
              <a:t>TipSheets</a:t>
            </a:r>
            <a:r>
              <a:rPr lang="lv-LV" sz="1700" dirty="0">
                <a:solidFill>
                  <a:schemeClr val="accent1"/>
                </a:solidFill>
              </a:rPr>
              <a:t> No. 8, </a:t>
            </a:r>
            <a:r>
              <a:rPr lang="lv-LV" sz="1700" dirty="0" err="1">
                <a:solidFill>
                  <a:schemeClr val="accent1"/>
                </a:solidFill>
              </a:rPr>
              <a:t>June</a:t>
            </a:r>
            <a:r>
              <a:rPr lang="lv-LV" sz="1700" dirty="0">
                <a:solidFill>
                  <a:schemeClr val="accent1"/>
                </a:solidFill>
              </a:rPr>
              <a:t> 2011, http://</a:t>
            </a:r>
          </a:p>
          <a:p>
            <a:pPr marL="109728" indent="0">
              <a:buNone/>
            </a:pPr>
            <a:r>
              <a:rPr lang="lv-LV" sz="1700" dirty="0" err="1">
                <a:solidFill>
                  <a:schemeClr val="accent1"/>
                </a:solidFill>
              </a:rPr>
              <a:t>www.choosemyplate.gov</a:t>
            </a:r>
            <a:r>
              <a:rPr lang="lv-LV" sz="1700" dirty="0">
                <a:solidFill>
                  <a:schemeClr val="accent1"/>
                </a:solidFill>
              </a:rPr>
              <a:t>/</a:t>
            </a:r>
            <a:r>
              <a:rPr lang="lv-LV" sz="1700" dirty="0" err="1">
                <a:solidFill>
                  <a:schemeClr val="accent1"/>
                </a:solidFill>
              </a:rPr>
              <a:t>healthy-eating-tips</a:t>
            </a:r>
            <a:r>
              <a:rPr lang="lv-LV" sz="1700" dirty="0">
                <a:solidFill>
                  <a:schemeClr val="accent1"/>
                </a:solidFill>
              </a:rPr>
              <a:t>/</a:t>
            </a:r>
            <a:r>
              <a:rPr lang="lv-LV" sz="1700" dirty="0" err="1">
                <a:solidFill>
                  <a:schemeClr val="accent1"/>
                </a:solidFill>
              </a:rPr>
              <a:t>ten-tips.html.</a:t>
            </a:r>
            <a:endParaRPr lang="lv-LV" sz="1700" dirty="0">
              <a:solidFill>
                <a:schemeClr val="accent1"/>
              </a:solidFill>
            </a:endParaRPr>
          </a:p>
          <a:p>
            <a:endParaRPr lang="lv-LV" dirty="0"/>
          </a:p>
        </p:txBody>
      </p:sp>
    </p:spTree>
    <p:extLst>
      <p:ext uri="{BB962C8B-B14F-4D97-AF65-F5344CB8AC3E}">
        <p14:creationId xmlns:p14="http://schemas.microsoft.com/office/powerpoint/2010/main" val="1583318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06489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444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Picture 1" descr="pareiza-uztura-skiv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1124744"/>
            <a:ext cx="8496944" cy="54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3488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r>
              <a:rPr lang="lv-LV" dirty="0" smtClean="0"/>
              <a:t>Priecīgus svētkus!!!</a:t>
            </a:r>
            <a:endParaRPr lang="lv-LV"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852936"/>
            <a:ext cx="4824536" cy="338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102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smtClean="0"/>
          </a:p>
          <a:p>
            <a:endParaRPr lang="lv-LV" dirty="0"/>
          </a:p>
          <a:p>
            <a:endParaRPr lang="lv-LV" dirty="0" smtClean="0"/>
          </a:p>
          <a:p>
            <a:endParaRPr lang="lv-LV" dirty="0"/>
          </a:p>
          <a:p>
            <a:endParaRPr lang="lv-LV" dirty="0" smtClean="0"/>
          </a:p>
          <a:p>
            <a:endParaRPr lang="lv-LV" dirty="0"/>
          </a:p>
          <a:p>
            <a:r>
              <a:rPr lang="lv-LV" dirty="0"/>
              <a:t>p</a:t>
            </a:r>
            <a:r>
              <a:rPr lang="lv-LV" dirty="0" smtClean="0"/>
              <a:t>acietība            veselība                 iedvesmojums</a:t>
            </a:r>
          </a:p>
          <a:p>
            <a:endParaRPr lang="lv-LV" dirty="0"/>
          </a:p>
          <a:p>
            <a:r>
              <a:rPr lang="lv-LV" dirty="0"/>
              <a:t>m</a:t>
            </a:r>
            <a:r>
              <a:rPr lang="lv-LV" dirty="0" smtClean="0"/>
              <a:t>otivācija            izturība                ķermenis    </a:t>
            </a:r>
            <a:endParaRPr lang="lv-LV"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698477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55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Galvenie riska faktori:</a:t>
            </a:r>
            <a:endParaRPr lang="lv-LV" dirty="0"/>
          </a:p>
        </p:txBody>
      </p:sp>
      <p:sp>
        <p:nvSpPr>
          <p:cNvPr id="3" name="Content Placeholder 2"/>
          <p:cNvSpPr>
            <a:spLocks noGrp="1"/>
          </p:cNvSpPr>
          <p:nvPr>
            <p:ph idx="1"/>
          </p:nvPr>
        </p:nvSpPr>
        <p:spPr/>
        <p:txBody>
          <a:bodyPr>
            <a:normAutofit lnSpcReduction="10000"/>
          </a:bodyPr>
          <a:lstStyle/>
          <a:p>
            <a:r>
              <a:rPr lang="lv-LV" dirty="0" smtClean="0"/>
              <a:t>Bojājuma līmenis, pakāpe</a:t>
            </a:r>
          </a:p>
          <a:p>
            <a:endParaRPr lang="lv-LV" dirty="0"/>
          </a:p>
          <a:p>
            <a:r>
              <a:rPr lang="lv-LV" dirty="0" smtClean="0"/>
              <a:t>Svara svārstības</a:t>
            </a:r>
          </a:p>
          <a:p>
            <a:pPr marL="109728" indent="0">
              <a:buNone/>
            </a:pPr>
            <a:r>
              <a:rPr lang="lv-LV" dirty="0"/>
              <a:t>n</a:t>
            </a:r>
            <a:r>
              <a:rPr lang="lv-LV" dirty="0" smtClean="0"/>
              <a:t>epietiekams svars                     liekais svars</a:t>
            </a:r>
          </a:p>
          <a:p>
            <a:pPr marL="109728" indent="0">
              <a:buNone/>
            </a:pPr>
            <a:r>
              <a:rPr lang="lv-LV" dirty="0" smtClean="0"/>
              <a:t>  (</a:t>
            </a:r>
            <a:r>
              <a:rPr lang="lv-LV" dirty="0" err="1" smtClean="0"/>
              <a:t>malnutrīcija</a:t>
            </a:r>
            <a:r>
              <a:rPr lang="lv-LV" dirty="0" smtClean="0"/>
              <a:t>)                            ( </a:t>
            </a:r>
            <a:r>
              <a:rPr lang="lv-LV" dirty="0" err="1" smtClean="0"/>
              <a:t>adipozitāte</a:t>
            </a:r>
            <a:r>
              <a:rPr lang="lv-LV" dirty="0" smtClean="0"/>
              <a:t>)</a:t>
            </a:r>
          </a:p>
          <a:p>
            <a:pPr marL="109728" indent="0">
              <a:buNone/>
            </a:pPr>
            <a:endParaRPr lang="lv-LV" dirty="0"/>
          </a:p>
          <a:p>
            <a:r>
              <a:rPr lang="lv-LV" dirty="0" smtClean="0"/>
              <a:t>Izgulējumi ( pakāpes)</a:t>
            </a:r>
          </a:p>
          <a:p>
            <a:endParaRPr lang="lv-LV" dirty="0"/>
          </a:p>
          <a:p>
            <a:r>
              <a:rPr lang="lv-LV" dirty="0" smtClean="0"/>
              <a:t>Ikdienas uzturs ( kcal, sastāvdaļas, vitamīni, minerālvielas, šķiedrvielas)</a:t>
            </a:r>
          </a:p>
          <a:p>
            <a:endParaRPr lang="lv-LV" dirty="0"/>
          </a:p>
          <a:p>
            <a:pPr marL="109728" indent="0">
              <a:buNone/>
            </a:pPr>
            <a:endParaRPr lang="lv-LV" dirty="0"/>
          </a:p>
        </p:txBody>
      </p:sp>
      <p:sp>
        <p:nvSpPr>
          <p:cNvPr id="4" name="Right Arrow 3"/>
          <p:cNvSpPr/>
          <p:nvPr/>
        </p:nvSpPr>
        <p:spPr>
          <a:xfrm>
            <a:off x="3848588" y="3460724"/>
            <a:ext cx="1152128" cy="396044"/>
          </a:xfrm>
          <a:prstGeom prst="rightArrow">
            <a:avLst>
              <a:gd name="adj1" fmla="val 50000"/>
              <a:gd name="adj2" fmla="val 57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1017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Uzturvērtības novērtēšanai ir jāietver,</a:t>
            </a:r>
          </a:p>
        </p:txBody>
      </p:sp>
      <p:sp>
        <p:nvSpPr>
          <p:cNvPr id="3" name="Content Placeholder 2"/>
          <p:cNvSpPr>
            <a:spLocks noGrp="1"/>
          </p:cNvSpPr>
          <p:nvPr>
            <p:ph idx="1"/>
          </p:nvPr>
        </p:nvSpPr>
        <p:spPr/>
        <p:txBody>
          <a:bodyPr>
            <a:normAutofit fontScale="85000" lnSpcReduction="20000"/>
          </a:bodyPr>
          <a:lstStyle/>
          <a:p>
            <a:pPr marL="109728" indent="0">
              <a:buNone/>
            </a:pPr>
            <a:r>
              <a:rPr lang="lv-LV" dirty="0" smtClean="0"/>
              <a:t>bet </a:t>
            </a:r>
            <a:r>
              <a:rPr lang="lv-LV" dirty="0"/>
              <a:t>ne tikai: </a:t>
            </a:r>
          </a:p>
          <a:p>
            <a:pPr lvl="0"/>
            <a:r>
              <a:rPr lang="lv-LV" b="1" i="1" dirty="0"/>
              <a:t>Pārtikas un uzturu </a:t>
            </a:r>
            <a:r>
              <a:rPr lang="lv-LV" b="1" i="1" dirty="0" smtClean="0"/>
              <a:t>saistītā </a:t>
            </a:r>
            <a:r>
              <a:rPr lang="lv-LV" b="1" i="1" dirty="0"/>
              <a:t>vēsture:</a:t>
            </a:r>
            <a:r>
              <a:rPr lang="lv-LV" b="1" dirty="0"/>
              <a:t> </a:t>
            </a:r>
            <a:endParaRPr lang="lv-LV" b="1" dirty="0" smtClean="0"/>
          </a:p>
          <a:p>
            <a:pPr marL="109728" indent="0">
              <a:buNone/>
            </a:pPr>
            <a:r>
              <a:rPr lang="lv-LV" dirty="0" smtClean="0"/>
              <a:t>uzņemtās – izlietotās enerģijas daudzums</a:t>
            </a:r>
            <a:r>
              <a:rPr lang="lv-LV" dirty="0"/>
              <a:t> </a:t>
            </a:r>
            <a:r>
              <a:rPr lang="lv-LV" dirty="0" smtClean="0"/>
              <a:t>( </a:t>
            </a:r>
            <a:r>
              <a:rPr lang="lv-LV" dirty="0"/>
              <a:t>pārtikas vai dzērienu uzņemšana </a:t>
            </a:r>
            <a:r>
              <a:rPr lang="lv-LV" dirty="0" smtClean="0"/>
              <a:t>)</a:t>
            </a:r>
            <a:r>
              <a:rPr lang="lv-LV" dirty="0"/>
              <a:t> nepieciešamais olbaltumvielu daudzums, ķermeņa kompozīcija, šķidruma vajadzības. </a:t>
            </a:r>
          </a:p>
          <a:p>
            <a:pPr marL="109728" lvl="0" indent="0">
              <a:buNone/>
            </a:pPr>
            <a:endParaRPr lang="lv-LV" dirty="0"/>
          </a:p>
          <a:p>
            <a:pPr lvl="0"/>
            <a:r>
              <a:rPr lang="lv-LV" b="1" i="1" dirty="0" err="1"/>
              <a:t>Antropometriskie</a:t>
            </a:r>
            <a:r>
              <a:rPr lang="lv-LV" b="1" i="1" dirty="0"/>
              <a:t> dati,:</a:t>
            </a:r>
            <a:r>
              <a:rPr lang="lv-LV" b="1" dirty="0"/>
              <a:t> </a:t>
            </a:r>
            <a:endParaRPr lang="lv-LV" b="1" dirty="0" smtClean="0"/>
          </a:p>
          <a:p>
            <a:pPr marL="109728" lvl="0" indent="0">
              <a:buNone/>
            </a:pPr>
            <a:r>
              <a:rPr lang="lv-LV" dirty="0" smtClean="0"/>
              <a:t>svara </a:t>
            </a:r>
            <a:r>
              <a:rPr lang="lv-LV" dirty="0"/>
              <a:t>izmaiņas </a:t>
            </a:r>
          </a:p>
          <a:p>
            <a:r>
              <a:rPr lang="lv-LV" i="1" dirty="0" smtClean="0"/>
              <a:t>  </a:t>
            </a:r>
            <a:r>
              <a:rPr lang="lv-LV" b="1" i="1" dirty="0" smtClean="0"/>
              <a:t>Bioķīmisko  </a:t>
            </a:r>
            <a:r>
              <a:rPr lang="lv-LV" b="1" i="1" dirty="0"/>
              <a:t>analīžu rezultāti</a:t>
            </a:r>
            <a:r>
              <a:rPr lang="lv-LV" b="1" dirty="0"/>
              <a:t>: </a:t>
            </a:r>
            <a:endParaRPr lang="lv-LV" b="1" dirty="0" smtClean="0"/>
          </a:p>
          <a:p>
            <a:pPr marL="109728" indent="0">
              <a:buNone/>
            </a:pPr>
            <a:r>
              <a:rPr lang="lv-LV" dirty="0" smtClean="0"/>
              <a:t>C </a:t>
            </a:r>
            <a:r>
              <a:rPr lang="lv-LV" dirty="0"/>
              <a:t>reaktīvais olbaltums, albumīns, </a:t>
            </a:r>
            <a:r>
              <a:rPr lang="lv-LV" dirty="0" err="1" smtClean="0"/>
              <a:t>transferīns</a:t>
            </a:r>
            <a:r>
              <a:rPr lang="lv-LV" dirty="0" smtClean="0"/>
              <a:t>, </a:t>
            </a:r>
            <a:r>
              <a:rPr lang="lv-LV" dirty="0" err="1" smtClean="0"/>
              <a:t>prealbumīns</a:t>
            </a:r>
            <a:endParaRPr lang="lv-LV" dirty="0"/>
          </a:p>
          <a:p>
            <a:pPr lvl="0"/>
            <a:r>
              <a:rPr lang="lv-LV" b="1" i="1" dirty="0" smtClean="0"/>
              <a:t>Anamnēze:</a:t>
            </a:r>
            <a:r>
              <a:rPr lang="lv-LV" b="1" dirty="0" smtClean="0"/>
              <a:t> </a:t>
            </a:r>
          </a:p>
          <a:p>
            <a:pPr lvl="0"/>
            <a:r>
              <a:rPr lang="lv-LV" dirty="0" smtClean="0"/>
              <a:t>Ārstēšana </a:t>
            </a:r>
            <a:r>
              <a:rPr lang="lv-LV" dirty="0"/>
              <a:t>un terapija </a:t>
            </a:r>
            <a:endParaRPr lang="lv-LV" dirty="0" smtClean="0"/>
          </a:p>
          <a:p>
            <a:pPr lvl="0"/>
            <a:endParaRPr lang="lv-LV" dirty="0" smtClean="0"/>
          </a:p>
          <a:p>
            <a:endParaRPr lang="lv-LV" dirty="0"/>
          </a:p>
        </p:txBody>
      </p:sp>
    </p:spTree>
    <p:extLst>
      <p:ext uri="{BB962C8B-B14F-4D97-AF65-F5344CB8AC3E}">
        <p14:creationId xmlns:p14="http://schemas.microsoft.com/office/powerpoint/2010/main" val="1307635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338</TotalTime>
  <Words>2245</Words>
  <Application>Microsoft Office PowerPoint</Application>
  <PresentationFormat>On-screen Show (4:3)</PresentationFormat>
  <Paragraphs>310</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Urban</vt:lpstr>
      <vt:lpstr>Bitmap Image</vt:lpstr>
      <vt:lpstr>Uztura ieteikumi pēc muguras smadzeņu bojājuma </vt:lpstr>
      <vt:lpstr>PowerPoint Presentation</vt:lpstr>
      <vt:lpstr>Cilvēks savā mūžā apēd aptuveni 35 tonnu pārtikas produktu, kas līdzinās septiņu Āfrikas ziloņu svaram </vt:lpstr>
      <vt:lpstr>Uztura funkcijas</vt:lpstr>
      <vt:lpstr>Spinālo pacientu uzturs</vt:lpstr>
      <vt:lpstr>Īpašie uztura ieteikumi  pie muguras smadzeņu bojājumiem ietver:</vt:lpstr>
      <vt:lpstr>PowerPoint Presentation</vt:lpstr>
      <vt:lpstr>Galvenie riska faktori:</vt:lpstr>
      <vt:lpstr>Uzturvērtības novērtēšanai ir jāietver,</vt:lpstr>
      <vt:lpstr>Pamatvielmaiņa  Herisa-Benedikta formula</vt:lpstr>
      <vt:lpstr>Pamatvielmaiņa ar muguras smadzeņu bojājumiem  </vt:lpstr>
      <vt:lpstr>PowerPoint Presentation</vt:lpstr>
      <vt:lpstr>Jāorientējas par ... </vt:lpstr>
      <vt:lpstr>PowerPoint Presentation</vt:lpstr>
      <vt:lpstr>Uzturvielu enerģētiskā vērtība</vt:lpstr>
      <vt:lpstr>Oģļhidrāti</vt:lpstr>
      <vt:lpstr>PowerPoint Presentation</vt:lpstr>
      <vt:lpstr>PowerPoint Presentation</vt:lpstr>
      <vt:lpstr>PowerPoint Presentation</vt:lpstr>
      <vt:lpstr>Balastvielas</vt:lpstr>
      <vt:lpstr>Balastvielu ietekmes</vt:lpstr>
      <vt:lpstr>Balastvielu ietekmes</vt:lpstr>
      <vt:lpstr>Balastvielas g/100g.</vt:lpstr>
      <vt:lpstr>Olbaltumvielas</vt:lpstr>
      <vt:lpstr>PowerPoint Presentation</vt:lpstr>
      <vt:lpstr>Olbaltumvielu diennakts devas</vt:lpstr>
      <vt:lpstr>Ar muguras smadzeņu bojājumu</vt:lpstr>
      <vt:lpstr>PowerPoint Presentation</vt:lpstr>
      <vt:lpstr>Tauki</vt:lpstr>
      <vt:lpstr>PowerPoint Presentation</vt:lpstr>
      <vt:lpstr>PowerPoint Presentation</vt:lpstr>
      <vt:lpstr>10g. olbaltuma satur :</vt:lpstr>
      <vt:lpstr>PowerPoint Presentation</vt:lpstr>
      <vt:lpstr>PowerPoint Presentation</vt:lpstr>
      <vt:lpstr>Ierobežojamie tauki</vt:lpstr>
      <vt:lpstr>Trans-tauki un hidrogenizētie tauki</vt:lpstr>
      <vt:lpstr>Holesterīns</vt:lpstr>
      <vt:lpstr>Saskaņā ar Eiropas Kardiologu asociācijas rekomendācijām lipīdu frakcijām jābūt sekojošam:</vt:lpstr>
      <vt:lpstr>PowerPoint Presentation</vt:lpstr>
      <vt:lpstr>Produkti, kas var pazemināt holesterīna līmeni:</vt:lpstr>
      <vt:lpstr>Produkti, kas var paaugstināt holesterīna līmeni:</vt:lpstr>
      <vt:lpstr>Lielāko uztura tauku daļu parasti veido t.s. ,,slēptie tauki’’ !</vt:lpstr>
      <vt:lpstr>Minerālvielas, vitamīni.....</vt:lpstr>
      <vt:lpstr>Ca</vt:lpstr>
      <vt:lpstr>Ca</vt:lpstr>
      <vt:lpstr>PowerPoint Presentation</vt:lpstr>
      <vt:lpstr>PowerPoint Presentation</vt:lpstr>
      <vt:lpstr>Vitamīns D ( Ergocalciferol, Cholecalciferol)</vt:lpstr>
      <vt:lpstr>Ieteicamās devas</vt:lpstr>
      <vt:lpstr>Dzelzs (Fe)</vt:lpstr>
      <vt:lpstr>Dzelzs (Fe)</vt:lpstr>
      <vt:lpstr>Dzelzs (Fe)</vt:lpstr>
      <vt:lpstr>PowerPoint Presentation</vt:lpstr>
      <vt:lpstr>C vitamīns</vt:lpstr>
      <vt:lpstr>Vitamīni B grupas</vt:lpstr>
      <vt:lpstr>Ūdens nozīme ( šķidruma uzņemšana)</vt:lpstr>
      <vt:lpstr>Dehidratācija un rehidratācija</vt:lpstr>
      <vt:lpstr>Šķidrums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LTC-PC</dc:creator>
  <cp:lastModifiedBy>LTC-PC</cp:lastModifiedBy>
  <cp:revision>26</cp:revision>
  <dcterms:created xsi:type="dcterms:W3CDTF">2014-12-15T08:57:47Z</dcterms:created>
  <dcterms:modified xsi:type="dcterms:W3CDTF">2014-12-15T19:35:33Z</dcterms:modified>
</cp:coreProperties>
</file>